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Fira Sans Extra Condensed Medium"/>
      <p:regular r:id="rId39"/>
      <p:bold r:id="rId40"/>
      <p:italic r:id="rId41"/>
      <p:boldItalic r:id="rId42"/>
    </p:embeddedFont>
    <p:embeddedFont>
      <p:font typeface="Fira Sans Extra Condensed Light"/>
      <p:regular r:id="rId43"/>
      <p:bold r:id="rId44"/>
      <p:italic r:id="rId45"/>
      <p:boldItalic r:id="rId46"/>
    </p:embeddedFont>
    <p:embeddedFont>
      <p:font typeface="Roboto Condensed"/>
      <p:regular r:id="rId47"/>
      <p:bold r:id="rId48"/>
      <p:italic r:id="rId49"/>
      <p:boldItalic r:id="rId50"/>
    </p:embeddedFont>
    <p:embeddedFont>
      <p:font typeface="Righteous"/>
      <p:regular r:id="rId51"/>
    </p:embeddedFont>
    <p:embeddedFont>
      <p:font typeface="Squada One"/>
      <p:regular r:id="rId52"/>
    </p:embeddedFont>
    <p:embeddedFont>
      <p:font typeface="Roboto Condensed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FiraSansExtraCondensedLight-bold.fntdata"/><Relationship Id="rId43" Type="http://schemas.openxmlformats.org/officeDocument/2006/relationships/font" Target="fonts/FiraSansExtraCondensedLight-regular.fntdata"/><Relationship Id="rId46" Type="http://schemas.openxmlformats.org/officeDocument/2006/relationships/font" Target="fonts/FiraSansExtraCondensedLight-boldItalic.fntdata"/><Relationship Id="rId45" Type="http://schemas.openxmlformats.org/officeDocument/2006/relationships/font" Target="fonts/FiraSansExtraCondensed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Condensed-bold.fntdata"/><Relationship Id="rId47" Type="http://schemas.openxmlformats.org/officeDocument/2006/relationships/font" Target="fonts/RobotoCondensed-regular.fntdata"/><Relationship Id="rId49" Type="http://schemas.openxmlformats.org/officeDocument/2006/relationships/font" Target="fonts/RobotoCondense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FiraSansExtraCondensedMedium-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ighteous-regular.fntdata"/><Relationship Id="rId50" Type="http://schemas.openxmlformats.org/officeDocument/2006/relationships/font" Target="fonts/RobotoCondensed-boldItalic.fntdata"/><Relationship Id="rId53" Type="http://schemas.openxmlformats.org/officeDocument/2006/relationships/font" Target="fonts/RobotoCondensedLight-regular.fntdata"/><Relationship Id="rId52" Type="http://schemas.openxmlformats.org/officeDocument/2006/relationships/font" Target="fonts/SquadaOne-regular.fntdata"/><Relationship Id="rId11" Type="http://schemas.openxmlformats.org/officeDocument/2006/relationships/slide" Target="slides/slide5.xml"/><Relationship Id="rId55" Type="http://schemas.openxmlformats.org/officeDocument/2006/relationships/font" Target="fonts/RobotoCondensedLight-italic.fntdata"/><Relationship Id="rId10" Type="http://schemas.openxmlformats.org/officeDocument/2006/relationships/slide" Target="slides/slide4.xml"/><Relationship Id="rId54" Type="http://schemas.openxmlformats.org/officeDocument/2006/relationships/font" Target="fonts/RobotoCondensedLight-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Condensed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41e01841d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41e01841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everyone, we are Group 1 consisting of Eugene, Clare and Zhiqi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4b433aa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4b433aaa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F"/>
                </a:solidFill>
                <a:highlight>
                  <a:srgbClr val="FFFFFF"/>
                </a:highlight>
              </a:rPr>
              <a:t>Firstly, we convert all values of 0 to Nan. </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Next, we identify the irrelevant columns By first filtering out the phishing dataset, then identifying irrelevant columns as the columns with all 0s.  </a:t>
            </a:r>
            <a:endParaRPr sz="1200">
              <a:solidFill>
                <a:srgbClr val="24292F"/>
              </a:solidFill>
              <a:highlight>
                <a:srgbClr val="FFFFFF"/>
              </a:highlight>
            </a:endParaRPr>
          </a:p>
          <a:p>
            <a:pPr indent="0" lvl="0" marL="0" rtl="0" algn="l">
              <a:lnSpc>
                <a:spcPct val="115000"/>
              </a:lnSpc>
              <a:spcBef>
                <a:spcPts val="1200"/>
              </a:spcBef>
              <a:spcAft>
                <a:spcPts val="0"/>
              </a:spcAft>
              <a:buNone/>
            </a:pPr>
            <a:r>
              <a:rPr lang="en-GB" sz="1200">
                <a:solidFill>
                  <a:srgbClr val="24292F"/>
                </a:solidFill>
                <a:highlight>
                  <a:srgbClr val="FFFFFF"/>
                </a:highlight>
              </a:rPr>
              <a:t>We plotted a heatmap to visualise the count of Nan values in the dataset. Columns that are entirely purple, are irrelevant columns with all null values, thus they do not contribute to Phishing URLs. </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4b433aaa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4b433aaa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F"/>
                </a:solidFill>
                <a:highlight>
                  <a:srgbClr val="FFFFFF"/>
                </a:highlight>
              </a:rPr>
              <a:t>We extracted these 6 irrelevant columns and dropped these from the dataset. </a:t>
            </a:r>
            <a:endParaRPr sz="1200">
              <a:solidFill>
                <a:srgbClr val="24292F"/>
              </a:solidFill>
              <a:highlight>
                <a:srgbClr val="FFFFFF"/>
              </a:highlight>
            </a:endParaRPr>
          </a:p>
          <a:p>
            <a:pPr indent="0" lvl="0" marL="0" rtl="0" algn="l">
              <a:lnSpc>
                <a:spcPct val="115000"/>
              </a:lnSpc>
              <a:spcBef>
                <a:spcPts val="1200"/>
              </a:spcBef>
              <a:spcAft>
                <a:spcPts val="1200"/>
              </a:spcAft>
              <a:buNone/>
            </a:pPr>
            <a:r>
              <a:rPr lang="en-GB" sz="1200">
                <a:solidFill>
                  <a:srgbClr val="24292F"/>
                </a:solidFill>
                <a:highlight>
                  <a:srgbClr val="FFFFFF"/>
                </a:highlight>
              </a:rPr>
              <a:t>After removing these columns, we are now left with  83 columns. </a:t>
            </a:r>
            <a:endParaRPr sz="1200">
              <a:solidFill>
                <a:srgbClr val="24292F"/>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4b433aaa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24b433aaa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F"/>
                </a:solidFill>
                <a:highlight>
                  <a:srgbClr val="FFFFFF"/>
                </a:highlight>
              </a:rPr>
              <a:t>For our Subsequent Analysis, we plotted the correlation of each variable to Phishing on a line graph. Then, we </a:t>
            </a:r>
            <a:r>
              <a:rPr lang="en-GB" sz="1200">
                <a:solidFill>
                  <a:srgbClr val="24292F"/>
                </a:solidFill>
                <a:highlight>
                  <a:srgbClr val="FFFFFF"/>
                </a:highlight>
              </a:rPr>
              <a:t>identified</a:t>
            </a:r>
            <a:r>
              <a:rPr lang="en-GB" sz="1200">
                <a:solidFill>
                  <a:srgbClr val="24292F"/>
                </a:solidFill>
                <a:highlight>
                  <a:srgbClr val="FFFFFF"/>
                </a:highlight>
              </a:rPr>
              <a:t> the top 10 variables with highest correlation to Phishing as shown here,   </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4bc3929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4bc3929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problem we’ve identified was the difficulty in identify Phishing URLS.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So, what is phishing? Phishing is a form of fraud in which the attacker learns sensitive information of users by sending as a reputable entity or person in email or other communication channels. URL phishing can lead to usernames, passwords, credit cards, and other personal information being stolen</a:t>
            </a:r>
            <a:r>
              <a:rPr b="1" lang="en-GB">
                <a:solidFill>
                  <a:schemeClr val="dk1"/>
                </a:solidFill>
              </a:rPr>
              <a:t>.</a:t>
            </a:r>
            <a:r>
              <a:rPr lang="en-GB">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fact, the number of phishing scams in Singapore jumped from </a:t>
            </a:r>
            <a:r>
              <a:rPr b="1" lang="en-GB">
                <a:solidFill>
                  <a:schemeClr val="dk1"/>
                </a:solidFill>
              </a:rPr>
              <a:t>16</a:t>
            </a:r>
            <a:r>
              <a:rPr lang="en-GB">
                <a:solidFill>
                  <a:schemeClr val="dk1"/>
                </a:solidFill>
              </a:rPr>
              <a:t> cases in 2017 to </a:t>
            </a:r>
            <a:r>
              <a:rPr b="1" lang="en-GB">
                <a:solidFill>
                  <a:schemeClr val="dk1"/>
                </a:solidFill>
              </a:rPr>
              <a:t>5,020</a:t>
            </a:r>
            <a:r>
              <a:rPr lang="en-GB">
                <a:solidFill>
                  <a:schemeClr val="dk1"/>
                </a:solidFill>
              </a:rPr>
              <a:t> in 2022.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41e01841d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41e01841d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1ea541a1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1ea541a1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41e0184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41e0184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41e01841d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41e01841d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41e01841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41e01841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1ea541a1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1ea541a1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41e01841d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41e01841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first be going through the problem statement and Data Preparation, afterwards we will move on to the building of our machine learning models, Model Improvements as well as model ensembling. Lastly, we will touch on the lessons learnt from this project.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1ea541a1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1ea541a1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1ea541a1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1ea541a1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1ea541a1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1ea541a1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1ea541a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1ea541a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4bc3929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4bc3929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problem we’ve identified was the difficulty in identify Phishing URLS.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So, what is phishing? Phishing is a form of fraud in which the attacker learns sensitive information of users by sending as a reputable entity or person in email or other communication channels. URL phishing can lead to usernames, passwords, credit cards, and other personal information being stolen</a:t>
            </a:r>
            <a:r>
              <a:rPr b="1" lang="en-GB">
                <a:solidFill>
                  <a:schemeClr val="dk1"/>
                </a:solidFill>
              </a:rPr>
              <a:t>.</a:t>
            </a:r>
            <a:r>
              <a:rPr lang="en-GB">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fact, the number of phishing scams in Singapore jumped from </a:t>
            </a:r>
            <a:r>
              <a:rPr b="1" lang="en-GB">
                <a:solidFill>
                  <a:schemeClr val="dk1"/>
                </a:solidFill>
              </a:rPr>
              <a:t>16</a:t>
            </a:r>
            <a:r>
              <a:rPr lang="en-GB">
                <a:solidFill>
                  <a:schemeClr val="dk1"/>
                </a:solidFill>
              </a:rPr>
              <a:t> cases in 2017 to </a:t>
            </a:r>
            <a:r>
              <a:rPr b="1" lang="en-GB">
                <a:solidFill>
                  <a:schemeClr val="dk1"/>
                </a:solidFill>
              </a:rPr>
              <a:t>5,020</a:t>
            </a:r>
            <a:r>
              <a:rPr lang="en-GB">
                <a:solidFill>
                  <a:schemeClr val="dk1"/>
                </a:solidFill>
              </a:rPr>
              <a:t> in 2022.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41e01841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241e01841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1ea541a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1ea541a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41e01841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41e01841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41e01841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41e01841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4ede5a8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4ede5a8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41e01841d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41e01841d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problem we’ve identified is the </a:t>
            </a:r>
            <a:r>
              <a:rPr lang="en-GB">
                <a:solidFill>
                  <a:schemeClr val="dk1"/>
                </a:solidFill>
              </a:rPr>
              <a:t>prevalence</a:t>
            </a:r>
            <a:r>
              <a:rPr lang="en-GB">
                <a:solidFill>
                  <a:schemeClr val="dk1"/>
                </a:solidFill>
              </a:rPr>
              <a:t> of phishing scams around the world.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 what is phishing and why is it dangerous? </a:t>
            </a:r>
            <a:r>
              <a:rPr lang="en-GB">
                <a:solidFill>
                  <a:schemeClr val="dk1"/>
                </a:solidFill>
              </a:rPr>
              <a:t>Phishing is a form of fraud in which the attacker learns sensitive information of users, by masquerading as a reputable entity or person in email or other communication channels. URL phishing can lead to usernames, passwords, credit cards, and other personal information being stolen</a:t>
            </a:r>
            <a:r>
              <a:rPr b="1" lang="en-GB">
                <a:solidFill>
                  <a:schemeClr val="dk1"/>
                </a:solidFill>
              </a:rPr>
              <a:t>.</a:t>
            </a:r>
            <a:r>
              <a:rPr lang="en-GB">
                <a:solidFill>
                  <a:schemeClr val="dk1"/>
                </a:solidFill>
              </a:rPr>
              <a:t> Thus, phishing scams are a huge threat.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41e01841d_2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41e01841d_2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41e01841d_2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241e01841d_2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41e01841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241e01841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4cd42a1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4cd42a1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 fact, the number of phishing scams in Singapore jumped from </a:t>
            </a:r>
            <a:r>
              <a:rPr b="1" lang="en-GB">
                <a:solidFill>
                  <a:schemeClr val="dk1"/>
                </a:solidFill>
              </a:rPr>
              <a:t>16</a:t>
            </a:r>
            <a:r>
              <a:rPr lang="en-GB">
                <a:solidFill>
                  <a:schemeClr val="dk1"/>
                </a:solidFill>
              </a:rPr>
              <a:t> cases in 2017 to </a:t>
            </a:r>
            <a:r>
              <a:rPr b="1" lang="en-GB">
                <a:solidFill>
                  <a:schemeClr val="dk1"/>
                </a:solidFill>
              </a:rPr>
              <a:t>5,020</a:t>
            </a:r>
            <a:r>
              <a:rPr lang="en-GB">
                <a:solidFill>
                  <a:schemeClr val="dk1"/>
                </a:solidFill>
              </a:rPr>
              <a:t> in 2022.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41e01841d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41e01841d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Condensed"/>
                <a:ea typeface="Roboto Condensed"/>
                <a:cs typeface="Roboto Condensed"/>
                <a:sym typeface="Roboto Condensed"/>
              </a:rPr>
              <a:t>Therefore, </a:t>
            </a:r>
            <a:r>
              <a:rPr lang="en-GB" sz="1200">
                <a:solidFill>
                  <a:schemeClr val="dk1"/>
                </a:solidFill>
                <a:latin typeface="Roboto Condensed"/>
                <a:ea typeface="Roboto Condensed"/>
                <a:cs typeface="Roboto Condensed"/>
                <a:sym typeface="Roboto Condensed"/>
              </a:rPr>
              <a:t>In light of this growing concern, our group aims to identify important features of phishing URLs and with this information,create a Machine Learning model to detect phishing URLs.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4b433aaa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4b433aaa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I’ll first begin by discussing our data preparation process.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41e01841d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41e01841d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We obtained our raw data from this Web Page Phishing Detection Dataset from kaggle. </a:t>
            </a:r>
            <a:r>
              <a:rPr lang="en-GB" sz="1050">
                <a:solidFill>
                  <a:schemeClr val="dk1"/>
                </a:solidFill>
                <a:highlight>
                  <a:srgbClr val="FFFFFF"/>
                </a:highlight>
              </a:rPr>
              <a:t>The dataset includes 11430 URLs with 87 extracted features, for example, length of url, length of hostname,  number of dots etc. The last column of the dataset is our </a:t>
            </a:r>
            <a:r>
              <a:rPr lang="en-GB" sz="1050">
                <a:solidFill>
                  <a:schemeClr val="dk1"/>
                </a:solidFill>
                <a:highlight>
                  <a:srgbClr val="FFFFFF"/>
                </a:highlight>
              </a:rPr>
              <a:t>response</a:t>
            </a:r>
            <a:r>
              <a:rPr lang="en-GB" sz="1050">
                <a:solidFill>
                  <a:schemeClr val="dk1"/>
                </a:solidFill>
                <a:highlight>
                  <a:srgbClr val="FFFFFF"/>
                </a:highlight>
              </a:rPr>
              <a:t> variable as it shows the status of each URL - whether it is phishing or </a:t>
            </a:r>
            <a:r>
              <a:rPr lang="en-GB" sz="1050">
                <a:solidFill>
                  <a:schemeClr val="dk1"/>
                </a:solidFill>
                <a:highlight>
                  <a:srgbClr val="FFFFFF"/>
                </a:highlight>
              </a:rPr>
              <a:t>legitimate</a:t>
            </a:r>
            <a:r>
              <a:rPr lang="en-GB" sz="1050">
                <a:solidFill>
                  <a:schemeClr val="dk1"/>
                </a:solidFill>
                <a:highlight>
                  <a:srgbClr val="FFFFFF"/>
                </a:highlight>
              </a:rPr>
              <a:t>.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1ea541a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1ea541a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F"/>
                </a:solidFill>
                <a:highlight>
                  <a:srgbClr val="FFFFFF"/>
                </a:highlight>
              </a:rPr>
              <a:t>Then, we checked the distribution of our dataset and found that there was an equal number of non-phishing and phishing URLs of 5715.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4b433aa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4b433aaa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F"/>
                </a:solidFill>
                <a:highlight>
                  <a:srgbClr val="FFFFFF"/>
                </a:highlight>
              </a:rPr>
              <a:t>We conducted our preliminary Exploratory Data Analysis. We created a new column “Phishing” which converts the response variable to binary, with </a:t>
            </a:r>
            <a:r>
              <a:rPr lang="en-GB" sz="1200">
                <a:solidFill>
                  <a:srgbClr val="24292F"/>
                </a:solidFill>
                <a:highlight>
                  <a:srgbClr val="FFFFFF"/>
                </a:highlight>
              </a:rPr>
              <a:t>legitimate</a:t>
            </a:r>
            <a:r>
              <a:rPr lang="en-GB" sz="1200">
                <a:solidFill>
                  <a:srgbClr val="24292F"/>
                </a:solidFill>
                <a:highlight>
                  <a:srgbClr val="FFFFFF"/>
                </a:highlight>
              </a:rPr>
              <a:t> as 0 and phishing as 1. And we dropped the status variable altogether. This makes it easier for us to manipulate our data later.</a:t>
            </a:r>
            <a:endParaRPr sz="1200">
              <a:solidFill>
                <a:srgbClr val="24292F"/>
              </a:solidFill>
              <a:highlight>
                <a:srgbClr val="FFFFFF"/>
              </a:highlight>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rgbClr val="E5B2CA"/>
            </a:gs>
            <a:gs pos="100000">
              <a:srgbClr val="613FB8"/>
            </a:gs>
          </a:gsLst>
          <a:lin ang="5400700" scaled="0"/>
        </a:gra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1254"/>
          <a:stretch/>
        </p:blipFill>
        <p:spPr>
          <a:xfrm>
            <a:off x="75" y="0"/>
            <a:ext cx="9144000" cy="5078876"/>
          </a:xfrm>
          <a:prstGeom prst="rect">
            <a:avLst/>
          </a:prstGeom>
          <a:noFill/>
          <a:ln>
            <a:noFill/>
          </a:ln>
        </p:spPr>
      </p:pic>
      <p:sp>
        <p:nvSpPr>
          <p:cNvPr id="56" name="Google Shape;56;p14"/>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57" name="Google Shape;57;p14"/>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rgbClr val="E5B2CA"/>
            </a:gs>
            <a:gs pos="100000">
              <a:srgbClr val="613FB8"/>
            </a:gs>
          </a:gsLst>
          <a:lin ang="5400700" scaled="0"/>
        </a:grad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0" name="Google Shape;60;p15"/>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1" name="Google Shape;61;p15"/>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2" name="Google Shape;62;p15"/>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3" name="Google Shape;63;p15"/>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4" name="Google Shape;64;p15"/>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5" name="Google Shape;65;p15"/>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6" name="Google Shape;66;p15"/>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7" name="Google Shape;67;p15"/>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8" name="Google Shape;68;p15"/>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5"/>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5"/>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72" name="Google Shape;72;p15"/>
          <p:cNvCxnSpPr/>
          <p:nvPr/>
        </p:nvCxnSpPr>
        <p:spPr>
          <a:xfrm>
            <a:off x="2273400" y="22423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73" name="Google Shape;73;p15"/>
          <p:cNvCxnSpPr/>
          <p:nvPr/>
        </p:nvCxnSpPr>
        <p:spPr>
          <a:xfrm>
            <a:off x="2273400" y="3804313"/>
            <a:ext cx="459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rgbClr val="E5B2CA"/>
            </a:gs>
            <a:gs pos="100000">
              <a:srgbClr val="613FB8"/>
            </a:gs>
          </a:gsLst>
          <a:lin ang="5400700" scaled="0"/>
        </a:gradFill>
      </p:bgPr>
    </p:bg>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76" name="Google Shape;76;p16"/>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rgbClr val="E5B2CA"/>
            </a:gs>
            <a:gs pos="100000">
              <a:srgbClr val="613FB8"/>
            </a:gs>
          </a:gsLst>
          <a:lin ang="5400700" scaled="0"/>
        </a:gradFill>
      </p:bgPr>
    </p:bg>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79" name="Google Shape;79;p17"/>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0" name="Google Shape;80;p17"/>
          <p:cNvSpPr/>
          <p:nvPr/>
        </p:nvSpPr>
        <p:spPr>
          <a:xfrm>
            <a:off x="66032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81" name="Google Shape;81;p17"/>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7"/>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83" name="Google Shape;83;p17"/>
          <p:cNvSpPr/>
          <p:nvPr/>
        </p:nvSpPr>
        <p:spPr>
          <a:xfrm>
            <a:off x="44390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84" name="Google Shape;84;p17"/>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7"/>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86" name="Google Shape;86;p17"/>
          <p:cNvSpPr/>
          <p:nvPr/>
        </p:nvSpPr>
        <p:spPr>
          <a:xfrm>
            <a:off x="66032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87" name="Google Shape;87;p17"/>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7"/>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89" name="Google Shape;89;p17"/>
          <p:cNvSpPr/>
          <p:nvPr/>
        </p:nvSpPr>
        <p:spPr>
          <a:xfrm>
            <a:off x="44390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90" name="Google Shape;90;p17"/>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7"/>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2" name="Google Shape;92;p17"/>
          <p:cNvSpPr/>
          <p:nvPr/>
        </p:nvSpPr>
        <p:spPr>
          <a:xfrm>
            <a:off x="1515950" y="132132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93" name="Google Shape;93;p17"/>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7"/>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rgbClr val="E5B2CA"/>
            </a:gs>
            <a:gs pos="100000">
              <a:srgbClr val="613FB8"/>
            </a:gs>
          </a:gsLst>
          <a:lin ang="5400700" scaled="0"/>
        </a:grad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2">
            <a:alphaModFix/>
          </a:blip>
          <a:srcRect b="1479" l="5517" r="39802" t="7179"/>
          <a:stretch/>
        </p:blipFill>
        <p:spPr>
          <a:xfrm rot="10800000">
            <a:off x="6925725" y="3063401"/>
            <a:ext cx="2218277" cy="2084300"/>
          </a:xfrm>
          <a:prstGeom prst="rect">
            <a:avLst/>
          </a:prstGeom>
          <a:noFill/>
          <a:ln>
            <a:noFill/>
          </a:ln>
        </p:spPr>
      </p:pic>
      <p:pic>
        <p:nvPicPr>
          <p:cNvPr id="97" name="Google Shape;97;p18"/>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98" name="Google Shape;98;p1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9" name="Google Shape;99;p18"/>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100" name="Google Shape;100;p18"/>
          <p:cNvCxnSpPr/>
          <p:nvPr/>
        </p:nvCxnSpPr>
        <p:spPr>
          <a:xfrm>
            <a:off x="4572000" y="1228200"/>
            <a:ext cx="0" cy="2687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103" name="Google Shape;103;p19"/>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104" name="Google Shape;104;p19"/>
          <p:cNvCxnSpPr/>
          <p:nvPr/>
        </p:nvCxnSpPr>
        <p:spPr>
          <a:xfrm>
            <a:off x="3444375" y="2693550"/>
            <a:ext cx="1797900" cy="0"/>
          </a:xfrm>
          <a:prstGeom prst="straightConnector1">
            <a:avLst/>
          </a:prstGeom>
          <a:noFill/>
          <a:ln cap="flat" cmpd="sng" w="19050">
            <a:solidFill>
              <a:schemeClr val="dk2"/>
            </a:solidFill>
            <a:prstDash val="solid"/>
            <a:round/>
            <a:headEnd len="med" w="med" type="none"/>
            <a:tailEnd len="med" w="med" type="none"/>
          </a:ln>
        </p:spPr>
      </p:cxnSp>
      <p:sp>
        <p:nvSpPr>
          <p:cNvPr id="105" name="Google Shape;105;p19"/>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4800"/>
              <a:buNone/>
              <a:defRPr sz="48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106" name="Shape 106"/>
        <p:cNvGrpSpPr/>
        <p:nvPr/>
      </p:nvGrpSpPr>
      <p:grpSpPr>
        <a:xfrm>
          <a:off x="0" y="0"/>
          <a:ext cx="0" cy="0"/>
          <a:chOff x="0" y="0"/>
          <a:chExt cx="0" cy="0"/>
        </a:xfrm>
      </p:grpSpPr>
      <p:sp>
        <p:nvSpPr>
          <p:cNvPr id="107" name="Google Shape;107;p20"/>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08" name="Google Shape;108;p20"/>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09" name="Google Shape;109;p20"/>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10" name="Google Shape;110;p20"/>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1" name="Google Shape;111;p20"/>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12" name="Google Shape;112;p20"/>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3" name="Google Shape;113;p20"/>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482" l="5517" r="39802" t="7541"/>
          <a:stretch/>
        </p:blipFill>
        <p:spPr>
          <a:xfrm>
            <a:off x="102" y="0"/>
            <a:ext cx="3683323" cy="3446950"/>
          </a:xfrm>
          <a:prstGeom prst="rect">
            <a:avLst/>
          </a:prstGeom>
          <a:noFill/>
          <a:ln>
            <a:noFill/>
          </a:ln>
        </p:spPr>
      </p:pic>
      <p:pic>
        <p:nvPicPr>
          <p:cNvPr id="116" name="Google Shape;116;p21"/>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117" name="Google Shape;117;p2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18" name="Google Shape;118;p2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19" name="Google Shape;119;p21"/>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120" name="Shape 120"/>
        <p:cNvGrpSpPr/>
        <p:nvPr/>
      </p:nvGrpSpPr>
      <p:grpSpPr>
        <a:xfrm>
          <a:off x="0" y="0"/>
          <a:ext cx="0" cy="0"/>
          <a:chOff x="0" y="0"/>
          <a:chExt cx="0" cy="0"/>
        </a:xfrm>
      </p:grpSpPr>
      <p:sp>
        <p:nvSpPr>
          <p:cNvPr id="121" name="Google Shape;121;p22"/>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22" name="Google Shape;122;p22"/>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23" name="Google Shape;123;p22"/>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24" name="Google Shape;124;p22"/>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sp>
        <p:nvSpPr>
          <p:cNvPr id="125" name="Google Shape;125;p22"/>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pic>
        <p:nvPicPr>
          <p:cNvPr id="126" name="Google Shape;126;p22"/>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2">
            <a:alphaModFix/>
          </a:blip>
          <a:srcRect b="1482" l="5517" r="39802" t="7541"/>
          <a:stretch/>
        </p:blipFill>
        <p:spPr>
          <a:xfrm flipH="1" rot="10800000">
            <a:off x="102" y="1699550"/>
            <a:ext cx="3683323" cy="3446950"/>
          </a:xfrm>
          <a:prstGeom prst="rect">
            <a:avLst/>
          </a:prstGeom>
          <a:noFill/>
          <a:ln>
            <a:noFill/>
          </a:ln>
        </p:spPr>
      </p:pic>
      <p:pic>
        <p:nvPicPr>
          <p:cNvPr id="129" name="Google Shape;129;p23"/>
          <p:cNvPicPr preferRelativeResize="0"/>
          <p:nvPr/>
        </p:nvPicPr>
        <p:blipFill rotWithShape="1">
          <a:blip r:embed="rId2">
            <a:alphaModFix/>
          </a:blip>
          <a:srcRect b="1482" l="5517" r="39802" t="7541"/>
          <a:stretch/>
        </p:blipFill>
        <p:spPr>
          <a:xfrm flipH="1">
            <a:off x="5457877" y="0"/>
            <a:ext cx="3683323" cy="3446950"/>
          </a:xfrm>
          <a:prstGeom prst="rect">
            <a:avLst/>
          </a:prstGeom>
          <a:noFill/>
          <a:ln>
            <a:noFill/>
          </a:ln>
        </p:spPr>
      </p:pic>
      <p:sp>
        <p:nvSpPr>
          <p:cNvPr id="130" name="Google Shape;130;p23"/>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1" name="Google Shape;131;p23"/>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32" name="Google Shape;132;p23"/>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135" name="Google Shape;135;p24"/>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136" name="Shape 136"/>
        <p:cNvGrpSpPr/>
        <p:nvPr/>
      </p:nvGrpSpPr>
      <p:grpSpPr>
        <a:xfrm>
          <a:off x="0" y="0"/>
          <a:ext cx="0" cy="0"/>
          <a:chOff x="0" y="0"/>
          <a:chExt cx="0" cy="0"/>
        </a:xfrm>
      </p:grpSpPr>
      <p:sp>
        <p:nvSpPr>
          <p:cNvPr id="137" name="Google Shape;137;p25"/>
          <p:cNvSpPr txBox="1"/>
          <p:nvPr>
            <p:ph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8" name="Google Shape;138;p25"/>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39" name="Google Shape;139;p25"/>
          <p:cNvSpPr txBox="1"/>
          <p:nvPr>
            <p:ph idx="2"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0" name="Google Shape;140;p25"/>
          <p:cNvSpPr txBox="1"/>
          <p:nvPr>
            <p:ph idx="3"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41" name="Google Shape;141;p25"/>
          <p:cNvSpPr txBox="1"/>
          <p:nvPr>
            <p:ph idx="4"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pic>
        <p:nvPicPr>
          <p:cNvPr id="142" name="Google Shape;142;p25"/>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143" name="Google Shape;143;p25"/>
          <p:cNvSpPr txBox="1"/>
          <p:nvPr>
            <p:ph idx="5"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44" name="Google Shape;144;p25"/>
          <p:cNvSpPr txBox="1"/>
          <p:nvPr>
            <p:ph idx="6"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5" name="Google Shape;145;p25"/>
          <p:cNvSpPr txBox="1"/>
          <p:nvPr>
            <p:ph idx="7"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46" name="Google Shape;146;p25"/>
          <p:cNvCxnSpPr/>
          <p:nvPr/>
        </p:nvCxnSpPr>
        <p:spPr>
          <a:xfrm>
            <a:off x="2273400" y="21106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147" name="Google Shape;147;p25"/>
          <p:cNvCxnSpPr/>
          <p:nvPr/>
        </p:nvCxnSpPr>
        <p:spPr>
          <a:xfrm>
            <a:off x="2273400" y="3627438"/>
            <a:ext cx="4597200" cy="0"/>
          </a:xfrm>
          <a:prstGeom prst="straightConnector1">
            <a:avLst/>
          </a:prstGeom>
          <a:noFill/>
          <a:ln cap="flat" cmpd="sng" w="19050">
            <a:solidFill>
              <a:schemeClr val="dk2"/>
            </a:solidFill>
            <a:prstDash val="solid"/>
            <a:round/>
            <a:headEnd len="med" w="med" type="none"/>
            <a:tailEnd len="med" w="med" type="none"/>
          </a:ln>
        </p:spPr>
      </p:cxnSp>
      <p:sp>
        <p:nvSpPr>
          <p:cNvPr id="148" name="Google Shape;148;p25"/>
          <p:cNvSpPr txBox="1"/>
          <p:nvPr>
            <p:ph idx="8"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49" name="Shape 14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50" name="Shape 15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E5B2CA"/>
            </a:gs>
            <a:gs pos="100000">
              <a:srgbClr val="613FB8"/>
            </a:gs>
          </a:gsLst>
          <a:lin ang="5400700" scaled="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53" name="Google Shape;53;p13"/>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32.png"/><Relationship Id="rId6" Type="http://schemas.openxmlformats.org/officeDocument/2006/relationships/image" Target="../media/image19.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www.kaggle.com/shashwatwork/web-page-phishing-detection-dataset?select=dataset_phishing.cs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54" name="Shape 154"/>
        <p:cNvGrpSpPr/>
        <p:nvPr/>
      </p:nvGrpSpPr>
      <p:grpSpPr>
        <a:xfrm>
          <a:off x="0" y="0"/>
          <a:ext cx="0" cy="0"/>
          <a:chOff x="0" y="0"/>
          <a:chExt cx="0" cy="0"/>
        </a:xfrm>
      </p:grpSpPr>
      <p:sp>
        <p:nvSpPr>
          <p:cNvPr id="155" name="Google Shape;155;p28"/>
          <p:cNvSpPr txBox="1"/>
          <p:nvPr>
            <p:ph type="ctrTitle"/>
          </p:nvPr>
        </p:nvSpPr>
        <p:spPr>
          <a:xfrm flipH="1">
            <a:off x="1375450" y="2867900"/>
            <a:ext cx="6393000" cy="11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000"/>
              <a:t>Identifying Phishing URLs through Machine Learning</a:t>
            </a:r>
            <a:r>
              <a:rPr lang="en-GB" sz="3000"/>
              <a:t> </a:t>
            </a:r>
            <a:endParaRPr sz="3000"/>
          </a:p>
        </p:txBody>
      </p:sp>
      <p:sp>
        <p:nvSpPr>
          <p:cNvPr id="156" name="Google Shape;156;p28"/>
          <p:cNvSpPr txBox="1"/>
          <p:nvPr>
            <p:ph idx="1" type="subTitle"/>
          </p:nvPr>
        </p:nvSpPr>
        <p:spPr>
          <a:xfrm flipH="1">
            <a:off x="2750257" y="3881675"/>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500">
                <a:latin typeface="Squada One"/>
                <a:ea typeface="Squada One"/>
                <a:cs typeface="Squada One"/>
                <a:sym typeface="Squada One"/>
              </a:rPr>
              <a:t>Group 1</a:t>
            </a:r>
            <a:endParaRPr sz="1500">
              <a:latin typeface="Squada One"/>
              <a:ea typeface="Squada One"/>
              <a:cs typeface="Squada One"/>
              <a:sym typeface="Squada One"/>
            </a:endParaRPr>
          </a:p>
          <a:p>
            <a:pPr indent="0" lvl="0" marL="0" rtl="0" algn="ctr">
              <a:spcBef>
                <a:spcPts val="0"/>
              </a:spcBef>
              <a:spcAft>
                <a:spcPts val="0"/>
              </a:spcAft>
              <a:buNone/>
            </a:pPr>
            <a:r>
              <a:rPr lang="en-GB" sz="1600">
                <a:latin typeface="Squada One"/>
                <a:ea typeface="Squada One"/>
                <a:cs typeface="Squada One"/>
                <a:sym typeface="Squada One"/>
              </a:rPr>
              <a:t>Eugene Wee (U2120698A), Clare Yeo</a:t>
            </a:r>
            <a:r>
              <a:rPr lang="en-GB" sz="1600">
                <a:latin typeface="Squada One"/>
                <a:ea typeface="Squada One"/>
                <a:cs typeface="Squada One"/>
                <a:sym typeface="Squada One"/>
              </a:rPr>
              <a:t>(U2122615F)</a:t>
            </a:r>
            <a:r>
              <a:rPr lang="en-GB" sz="1600">
                <a:latin typeface="Squada One"/>
                <a:ea typeface="Squada One"/>
                <a:cs typeface="Squada One"/>
                <a:sym typeface="Squada One"/>
              </a:rPr>
              <a:t>, Guo Zhiqi (U2120848E)</a:t>
            </a:r>
            <a:endParaRPr sz="1600">
              <a:latin typeface="Squada One"/>
              <a:ea typeface="Squada One"/>
              <a:cs typeface="Squada One"/>
              <a:sym typeface="Squad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43" name="Shape 243"/>
        <p:cNvGrpSpPr/>
        <p:nvPr/>
      </p:nvGrpSpPr>
      <p:grpSpPr>
        <a:xfrm>
          <a:off x="0" y="0"/>
          <a:ext cx="0" cy="0"/>
          <a:chOff x="0" y="0"/>
          <a:chExt cx="0" cy="0"/>
        </a:xfrm>
      </p:grpSpPr>
      <p:sp>
        <p:nvSpPr>
          <p:cNvPr id="244" name="Google Shape;244;p37"/>
          <p:cNvSpPr txBox="1"/>
          <p:nvPr>
            <p:ph type="ctrTitle"/>
          </p:nvPr>
        </p:nvSpPr>
        <p:spPr>
          <a:xfrm flipH="1">
            <a:off x="3849275" y="143550"/>
            <a:ext cx="5068200" cy="136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Removing Irrelevant Columns </a:t>
            </a:r>
            <a:endParaRPr/>
          </a:p>
        </p:txBody>
      </p:sp>
      <p:sp>
        <p:nvSpPr>
          <p:cNvPr id="245" name="Google Shape;245;p37"/>
          <p:cNvSpPr txBox="1"/>
          <p:nvPr/>
        </p:nvSpPr>
        <p:spPr>
          <a:xfrm>
            <a:off x="370350" y="1956375"/>
            <a:ext cx="4300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D5D5"/>
                </a:solidFill>
                <a:latin typeface="Squada One"/>
                <a:ea typeface="Squada One"/>
                <a:cs typeface="Squada One"/>
                <a:sym typeface="Squada One"/>
              </a:rPr>
              <a:t>2) Irrelevant Columns: </a:t>
            </a:r>
            <a:endParaRPr sz="2000">
              <a:solidFill>
                <a:srgbClr val="FFD5D5"/>
              </a:solidFill>
              <a:latin typeface="Squada One"/>
              <a:ea typeface="Squada One"/>
              <a:cs typeface="Squada One"/>
              <a:sym typeface="Squada One"/>
            </a:endParaRPr>
          </a:p>
          <a:p>
            <a:pPr indent="0" lvl="0" marL="0" rtl="0" algn="l">
              <a:spcBef>
                <a:spcPts val="0"/>
              </a:spcBef>
              <a:spcAft>
                <a:spcPts val="0"/>
              </a:spcAft>
              <a:buNone/>
            </a:pPr>
            <a:r>
              <a:rPr lang="en-GB" sz="2000">
                <a:solidFill>
                  <a:schemeClr val="dk2"/>
                </a:solidFill>
                <a:latin typeface="Squada One"/>
                <a:ea typeface="Squada One"/>
                <a:cs typeface="Squada One"/>
                <a:sym typeface="Squada One"/>
              </a:rPr>
              <a:t>Columns categorised under phishing, but </a:t>
            </a:r>
            <a:r>
              <a:rPr lang="en-GB" sz="2000">
                <a:solidFill>
                  <a:srgbClr val="FFD5D5"/>
                </a:solidFill>
                <a:latin typeface="Squada One"/>
                <a:ea typeface="Squada One"/>
                <a:cs typeface="Squada One"/>
                <a:sym typeface="Squada One"/>
              </a:rPr>
              <a:t>all values are 0</a:t>
            </a:r>
            <a:r>
              <a:rPr lang="en-GB" sz="2000">
                <a:solidFill>
                  <a:schemeClr val="dk2"/>
                </a:solidFill>
                <a:latin typeface="Squada One"/>
                <a:ea typeface="Squada One"/>
                <a:cs typeface="Squada One"/>
                <a:sym typeface="Squada One"/>
              </a:rPr>
              <a:t>. Thus, do not contribute to Phishing URLs.</a:t>
            </a:r>
            <a:endParaRPr sz="2000">
              <a:solidFill>
                <a:schemeClr val="dk2"/>
              </a:solidFill>
              <a:latin typeface="Squada One"/>
              <a:ea typeface="Squada One"/>
              <a:cs typeface="Squada One"/>
              <a:sym typeface="Squada One"/>
            </a:endParaRPr>
          </a:p>
        </p:txBody>
      </p:sp>
      <p:pic>
        <p:nvPicPr>
          <p:cNvPr id="246" name="Google Shape;246;p37"/>
          <p:cNvPicPr preferRelativeResize="0"/>
          <p:nvPr/>
        </p:nvPicPr>
        <p:blipFill>
          <a:blip r:embed="rId3">
            <a:alphaModFix/>
          </a:blip>
          <a:stretch>
            <a:fillRect/>
          </a:stretch>
        </p:blipFill>
        <p:spPr>
          <a:xfrm>
            <a:off x="4843500" y="1407475"/>
            <a:ext cx="4300500" cy="3572074"/>
          </a:xfrm>
          <a:prstGeom prst="rect">
            <a:avLst/>
          </a:prstGeom>
          <a:noFill/>
          <a:ln>
            <a:noFill/>
          </a:ln>
        </p:spPr>
      </p:pic>
      <p:sp>
        <p:nvSpPr>
          <p:cNvPr id="247" name="Google Shape;247;p37"/>
          <p:cNvSpPr txBox="1"/>
          <p:nvPr/>
        </p:nvSpPr>
        <p:spPr>
          <a:xfrm>
            <a:off x="370350" y="1220475"/>
            <a:ext cx="476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D5D5"/>
                </a:solidFill>
                <a:latin typeface="Squada One"/>
                <a:ea typeface="Squada One"/>
                <a:cs typeface="Squada One"/>
                <a:sym typeface="Squada One"/>
              </a:rPr>
              <a:t>1)</a:t>
            </a:r>
            <a:r>
              <a:rPr lang="en-GB" sz="2000">
                <a:solidFill>
                  <a:schemeClr val="dk2"/>
                </a:solidFill>
                <a:latin typeface="Squada One"/>
                <a:ea typeface="Squada One"/>
                <a:cs typeface="Squada One"/>
                <a:sym typeface="Squada One"/>
              </a:rPr>
              <a:t> </a:t>
            </a:r>
            <a:r>
              <a:rPr lang="en-GB" sz="2000">
                <a:solidFill>
                  <a:schemeClr val="dk2"/>
                </a:solidFill>
                <a:latin typeface="Squada One"/>
                <a:ea typeface="Squada One"/>
                <a:cs typeface="Squada One"/>
                <a:sym typeface="Squada One"/>
              </a:rPr>
              <a:t>Convert all values of </a:t>
            </a:r>
            <a:r>
              <a:rPr lang="en-GB" sz="2000">
                <a:solidFill>
                  <a:srgbClr val="FFD5D5"/>
                </a:solidFill>
                <a:latin typeface="Squada One"/>
                <a:ea typeface="Squada One"/>
                <a:cs typeface="Squada One"/>
                <a:sym typeface="Squada One"/>
              </a:rPr>
              <a:t>0 to NaN</a:t>
            </a:r>
            <a:endParaRPr sz="2000">
              <a:solidFill>
                <a:srgbClr val="FFD5D5"/>
              </a:solidFill>
              <a:latin typeface="Squada One"/>
              <a:ea typeface="Squada One"/>
              <a:cs typeface="Squada One"/>
              <a:sym typeface="Squada One"/>
            </a:endParaRPr>
          </a:p>
        </p:txBody>
      </p:sp>
      <p:sp>
        <p:nvSpPr>
          <p:cNvPr id="248" name="Google Shape;248;p37"/>
          <p:cNvSpPr/>
          <p:nvPr/>
        </p:nvSpPr>
        <p:spPr>
          <a:xfrm>
            <a:off x="7934925" y="1589250"/>
            <a:ext cx="92400" cy="33903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6210538" y="1589250"/>
            <a:ext cx="92400" cy="3390300"/>
          </a:xfrm>
          <a:prstGeom prst="flowChartAlternate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8776375" y="1511250"/>
            <a:ext cx="367500" cy="300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7"/>
          <p:cNvPicPr preferRelativeResize="0"/>
          <p:nvPr/>
        </p:nvPicPr>
        <p:blipFill>
          <a:blip r:embed="rId4">
            <a:alphaModFix/>
          </a:blip>
          <a:stretch>
            <a:fillRect/>
          </a:stretch>
        </p:blipFill>
        <p:spPr>
          <a:xfrm>
            <a:off x="341000" y="1656372"/>
            <a:ext cx="4136842" cy="300000"/>
          </a:xfrm>
          <a:prstGeom prst="rect">
            <a:avLst/>
          </a:prstGeom>
          <a:noFill/>
          <a:ln>
            <a:noFill/>
          </a:ln>
        </p:spPr>
      </p:pic>
      <p:pic>
        <p:nvPicPr>
          <p:cNvPr id="252" name="Google Shape;252;p37"/>
          <p:cNvPicPr preferRelativeResize="0"/>
          <p:nvPr/>
        </p:nvPicPr>
        <p:blipFill>
          <a:blip r:embed="rId5">
            <a:alphaModFix/>
          </a:blip>
          <a:stretch>
            <a:fillRect/>
          </a:stretch>
        </p:blipFill>
        <p:spPr>
          <a:xfrm>
            <a:off x="170500" y="4238600"/>
            <a:ext cx="4477850" cy="647150"/>
          </a:xfrm>
          <a:prstGeom prst="rect">
            <a:avLst/>
          </a:prstGeom>
          <a:noFill/>
          <a:ln>
            <a:noFill/>
          </a:ln>
        </p:spPr>
      </p:pic>
      <p:sp>
        <p:nvSpPr>
          <p:cNvPr id="253" name="Google Shape;253;p37"/>
          <p:cNvSpPr/>
          <p:nvPr/>
        </p:nvSpPr>
        <p:spPr>
          <a:xfrm>
            <a:off x="4296900" y="4238588"/>
            <a:ext cx="5502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txBox="1"/>
          <p:nvPr/>
        </p:nvSpPr>
        <p:spPr>
          <a:xfrm>
            <a:off x="159275" y="3746000"/>
            <a:ext cx="450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D5D5"/>
                </a:solidFill>
                <a:latin typeface="Squada One"/>
                <a:ea typeface="Squada One"/>
                <a:cs typeface="Squada One"/>
                <a:sym typeface="Squada One"/>
              </a:rPr>
              <a:t>Heatmap to Visualise Columns with all NaN:</a:t>
            </a:r>
            <a:endParaRPr sz="2000">
              <a:solidFill>
                <a:srgbClr val="FFD5D5"/>
              </a:solidFill>
              <a:latin typeface="Squada One"/>
              <a:ea typeface="Squada One"/>
              <a:cs typeface="Squada One"/>
              <a:sym typeface="Squada One"/>
            </a:endParaRPr>
          </a:p>
        </p:txBody>
      </p:sp>
      <p:pic>
        <p:nvPicPr>
          <p:cNvPr id="255" name="Google Shape;255;p37"/>
          <p:cNvPicPr preferRelativeResize="0"/>
          <p:nvPr/>
        </p:nvPicPr>
        <p:blipFill>
          <a:blip r:embed="rId6">
            <a:alphaModFix/>
          </a:blip>
          <a:stretch>
            <a:fillRect/>
          </a:stretch>
        </p:blipFill>
        <p:spPr>
          <a:xfrm>
            <a:off x="185250" y="3320050"/>
            <a:ext cx="4500301" cy="42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59" name="Shape 259"/>
        <p:cNvGrpSpPr/>
        <p:nvPr/>
      </p:nvGrpSpPr>
      <p:grpSpPr>
        <a:xfrm>
          <a:off x="0" y="0"/>
          <a:ext cx="0" cy="0"/>
          <a:chOff x="0" y="0"/>
          <a:chExt cx="0" cy="0"/>
        </a:xfrm>
      </p:grpSpPr>
      <p:sp>
        <p:nvSpPr>
          <p:cNvPr id="260" name="Google Shape;260;p38"/>
          <p:cNvSpPr txBox="1"/>
          <p:nvPr>
            <p:ph type="ctrTitle"/>
          </p:nvPr>
        </p:nvSpPr>
        <p:spPr>
          <a:xfrm flipH="1">
            <a:off x="3923400" y="76200"/>
            <a:ext cx="5068200" cy="136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Removing Irrelevant Columns </a:t>
            </a:r>
            <a:endParaRPr/>
          </a:p>
        </p:txBody>
      </p:sp>
      <p:sp>
        <p:nvSpPr>
          <p:cNvPr id="261" name="Google Shape;261;p38"/>
          <p:cNvSpPr txBox="1"/>
          <p:nvPr/>
        </p:nvSpPr>
        <p:spPr>
          <a:xfrm>
            <a:off x="370350" y="1651575"/>
            <a:ext cx="4300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Squada One"/>
                <a:ea typeface="Squada One"/>
                <a:cs typeface="Squada One"/>
                <a:sym typeface="Squada One"/>
              </a:rPr>
              <a:t>2)</a:t>
            </a:r>
            <a:r>
              <a:rPr lang="en-GB" sz="2000">
                <a:solidFill>
                  <a:srgbClr val="FFD5D5"/>
                </a:solidFill>
                <a:latin typeface="Squada One"/>
                <a:ea typeface="Squada One"/>
                <a:cs typeface="Squada One"/>
                <a:sym typeface="Squada One"/>
              </a:rPr>
              <a:t> Irrelevant Columns: </a:t>
            </a:r>
            <a:endParaRPr sz="2000">
              <a:solidFill>
                <a:srgbClr val="FFD5D5"/>
              </a:solidFill>
              <a:latin typeface="Squada One"/>
              <a:ea typeface="Squada One"/>
              <a:cs typeface="Squada One"/>
              <a:sym typeface="Squada One"/>
            </a:endParaRPr>
          </a:p>
          <a:p>
            <a:pPr indent="0" lvl="0" marL="0" rtl="0" algn="l">
              <a:spcBef>
                <a:spcPts val="0"/>
              </a:spcBef>
              <a:spcAft>
                <a:spcPts val="0"/>
              </a:spcAft>
              <a:buNone/>
            </a:pPr>
            <a:r>
              <a:rPr lang="en-GB" sz="2000">
                <a:solidFill>
                  <a:schemeClr val="dk2"/>
                </a:solidFill>
                <a:latin typeface="Squada One"/>
                <a:ea typeface="Squada One"/>
                <a:cs typeface="Squada One"/>
                <a:sym typeface="Squada One"/>
              </a:rPr>
              <a:t>Columns categorised under phishing, but </a:t>
            </a:r>
            <a:r>
              <a:rPr lang="en-GB" sz="2000">
                <a:solidFill>
                  <a:srgbClr val="FFD5D5"/>
                </a:solidFill>
                <a:latin typeface="Squada One"/>
                <a:ea typeface="Squada One"/>
                <a:cs typeface="Squada One"/>
                <a:sym typeface="Squada One"/>
              </a:rPr>
              <a:t>all values are 0</a:t>
            </a:r>
            <a:r>
              <a:rPr lang="en-GB" sz="2000">
                <a:solidFill>
                  <a:schemeClr val="dk2"/>
                </a:solidFill>
                <a:latin typeface="Squada One"/>
                <a:ea typeface="Squada One"/>
                <a:cs typeface="Squada One"/>
                <a:sym typeface="Squada One"/>
              </a:rPr>
              <a:t>. Thus, do not contribute to Phishing URLs.</a:t>
            </a:r>
            <a:endParaRPr sz="2000">
              <a:solidFill>
                <a:schemeClr val="dk2"/>
              </a:solidFill>
              <a:latin typeface="Squada One"/>
              <a:ea typeface="Squada One"/>
              <a:cs typeface="Squada One"/>
              <a:sym typeface="Squada One"/>
            </a:endParaRPr>
          </a:p>
        </p:txBody>
      </p:sp>
      <p:sp>
        <p:nvSpPr>
          <p:cNvPr id="262" name="Google Shape;262;p38"/>
          <p:cNvSpPr txBox="1"/>
          <p:nvPr/>
        </p:nvSpPr>
        <p:spPr>
          <a:xfrm>
            <a:off x="370350" y="1060200"/>
            <a:ext cx="476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Squada One"/>
                <a:ea typeface="Squada One"/>
                <a:cs typeface="Squada One"/>
                <a:sym typeface="Squada One"/>
              </a:rPr>
              <a:t>1) Convert all values of </a:t>
            </a:r>
            <a:r>
              <a:rPr lang="en-GB" sz="2000">
                <a:solidFill>
                  <a:srgbClr val="FFD5D5"/>
                </a:solidFill>
                <a:latin typeface="Squada One"/>
                <a:ea typeface="Squada One"/>
                <a:cs typeface="Squada One"/>
                <a:sym typeface="Squada One"/>
              </a:rPr>
              <a:t>0 to NaN</a:t>
            </a:r>
            <a:endParaRPr sz="2000">
              <a:solidFill>
                <a:srgbClr val="FFD5D5"/>
              </a:solidFill>
              <a:latin typeface="Squada One"/>
              <a:ea typeface="Squada One"/>
              <a:cs typeface="Squada One"/>
              <a:sym typeface="Squada One"/>
            </a:endParaRPr>
          </a:p>
        </p:txBody>
      </p:sp>
      <p:pic>
        <p:nvPicPr>
          <p:cNvPr id="263" name="Google Shape;263;p38"/>
          <p:cNvPicPr preferRelativeResize="0"/>
          <p:nvPr/>
        </p:nvPicPr>
        <p:blipFill rotWithShape="1">
          <a:blip r:embed="rId3">
            <a:alphaModFix/>
          </a:blip>
          <a:srcRect b="0" l="3642" r="0" t="0"/>
          <a:stretch/>
        </p:blipFill>
        <p:spPr>
          <a:xfrm>
            <a:off x="449900" y="3565525"/>
            <a:ext cx="4837251" cy="575125"/>
          </a:xfrm>
          <a:prstGeom prst="rect">
            <a:avLst/>
          </a:prstGeom>
          <a:noFill/>
          <a:ln>
            <a:noFill/>
          </a:ln>
        </p:spPr>
      </p:pic>
      <p:pic>
        <p:nvPicPr>
          <p:cNvPr id="264" name="Google Shape;264;p38"/>
          <p:cNvPicPr preferRelativeResize="0"/>
          <p:nvPr/>
        </p:nvPicPr>
        <p:blipFill>
          <a:blip r:embed="rId4">
            <a:alphaModFix/>
          </a:blip>
          <a:stretch>
            <a:fillRect/>
          </a:stretch>
        </p:blipFill>
        <p:spPr>
          <a:xfrm>
            <a:off x="5754875" y="2221575"/>
            <a:ext cx="3317450" cy="2045875"/>
          </a:xfrm>
          <a:prstGeom prst="rect">
            <a:avLst/>
          </a:prstGeom>
          <a:noFill/>
          <a:ln>
            <a:noFill/>
          </a:ln>
        </p:spPr>
      </p:pic>
      <p:sp>
        <p:nvSpPr>
          <p:cNvPr id="265" name="Google Shape;265;p38"/>
          <p:cNvSpPr txBox="1"/>
          <p:nvPr/>
        </p:nvSpPr>
        <p:spPr>
          <a:xfrm>
            <a:off x="370350" y="40388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Squada One"/>
                <a:ea typeface="Squada One"/>
                <a:cs typeface="Squada One"/>
                <a:sym typeface="Squada One"/>
              </a:rPr>
              <a:t>3</a:t>
            </a:r>
            <a:r>
              <a:rPr lang="en-GB" sz="2000">
                <a:solidFill>
                  <a:schemeClr val="dk2"/>
                </a:solidFill>
                <a:latin typeface="Squada One"/>
                <a:ea typeface="Squada One"/>
                <a:cs typeface="Squada One"/>
                <a:sym typeface="Squada One"/>
              </a:rPr>
              <a:t>)</a:t>
            </a:r>
            <a:r>
              <a:rPr lang="en-GB" sz="2000">
                <a:solidFill>
                  <a:srgbClr val="FFD5D5"/>
                </a:solidFill>
                <a:latin typeface="Squada One"/>
                <a:ea typeface="Squada One"/>
                <a:cs typeface="Squada One"/>
                <a:sym typeface="Squada One"/>
              </a:rPr>
              <a:t> Remove Irrelevant Columns</a:t>
            </a:r>
            <a:endParaRPr sz="2000">
              <a:solidFill>
                <a:srgbClr val="FFD5D5"/>
              </a:solidFill>
              <a:latin typeface="Squada One"/>
              <a:ea typeface="Squada One"/>
              <a:cs typeface="Squada One"/>
              <a:sym typeface="Squada One"/>
            </a:endParaRPr>
          </a:p>
        </p:txBody>
      </p:sp>
      <p:pic>
        <p:nvPicPr>
          <p:cNvPr id="266" name="Google Shape;266;p38"/>
          <p:cNvPicPr preferRelativeResize="0"/>
          <p:nvPr/>
        </p:nvPicPr>
        <p:blipFill>
          <a:blip r:embed="rId5">
            <a:alphaModFix/>
          </a:blip>
          <a:stretch>
            <a:fillRect/>
          </a:stretch>
        </p:blipFill>
        <p:spPr>
          <a:xfrm>
            <a:off x="449900" y="2998213"/>
            <a:ext cx="4837250" cy="492600"/>
          </a:xfrm>
          <a:prstGeom prst="rect">
            <a:avLst/>
          </a:prstGeom>
          <a:noFill/>
          <a:ln>
            <a:noFill/>
          </a:ln>
        </p:spPr>
      </p:pic>
      <p:sp>
        <p:nvSpPr>
          <p:cNvPr id="267" name="Google Shape;267;p38"/>
          <p:cNvSpPr/>
          <p:nvPr/>
        </p:nvSpPr>
        <p:spPr>
          <a:xfrm>
            <a:off x="5204675" y="3703088"/>
            <a:ext cx="5502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8"/>
          <p:cNvPicPr preferRelativeResize="0"/>
          <p:nvPr/>
        </p:nvPicPr>
        <p:blipFill>
          <a:blip r:embed="rId6">
            <a:alphaModFix/>
          </a:blip>
          <a:stretch>
            <a:fillRect/>
          </a:stretch>
        </p:blipFill>
        <p:spPr>
          <a:xfrm>
            <a:off x="449900" y="4437600"/>
            <a:ext cx="4837250" cy="575125"/>
          </a:xfrm>
          <a:prstGeom prst="rect">
            <a:avLst/>
          </a:prstGeom>
          <a:noFill/>
          <a:ln>
            <a:noFill/>
          </a:ln>
        </p:spPr>
      </p:pic>
      <p:sp>
        <p:nvSpPr>
          <p:cNvPr id="269" name="Google Shape;269;p38"/>
          <p:cNvSpPr txBox="1"/>
          <p:nvPr/>
        </p:nvSpPr>
        <p:spPr>
          <a:xfrm>
            <a:off x="5754875" y="18476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Squada One"/>
                <a:ea typeface="Squada One"/>
                <a:cs typeface="Squada One"/>
                <a:sym typeface="Squada One"/>
              </a:rPr>
              <a:t>Irrelevant Columns: </a:t>
            </a:r>
            <a:endParaRPr>
              <a:solidFill>
                <a:schemeClr val="dk2"/>
              </a:solidFill>
            </a:endParaRPr>
          </a:p>
        </p:txBody>
      </p:sp>
      <p:sp>
        <p:nvSpPr>
          <p:cNvPr id="270" name="Google Shape;270;p38"/>
          <p:cNvSpPr txBox="1"/>
          <p:nvPr/>
        </p:nvSpPr>
        <p:spPr>
          <a:xfrm>
            <a:off x="5754875" y="4437600"/>
            <a:ext cx="345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Squada One"/>
                <a:ea typeface="Squada One"/>
                <a:cs typeface="Squada One"/>
                <a:sym typeface="Squada One"/>
              </a:rPr>
              <a:t>Remaining No. Columns: </a:t>
            </a:r>
            <a:r>
              <a:rPr lang="en-GB" sz="2000">
                <a:solidFill>
                  <a:srgbClr val="FFD5D5"/>
                </a:solidFill>
                <a:latin typeface="Squada One"/>
                <a:ea typeface="Squada One"/>
                <a:cs typeface="Squada One"/>
                <a:sym typeface="Squada One"/>
              </a:rPr>
              <a:t>83 Columns </a:t>
            </a:r>
            <a:endParaRPr/>
          </a:p>
        </p:txBody>
      </p:sp>
      <p:pic>
        <p:nvPicPr>
          <p:cNvPr id="271" name="Google Shape;271;p38"/>
          <p:cNvPicPr preferRelativeResize="0"/>
          <p:nvPr/>
        </p:nvPicPr>
        <p:blipFill>
          <a:blip r:embed="rId7">
            <a:alphaModFix/>
          </a:blip>
          <a:stretch>
            <a:fillRect/>
          </a:stretch>
        </p:blipFill>
        <p:spPr>
          <a:xfrm>
            <a:off x="452175" y="1443897"/>
            <a:ext cx="4136842" cy="30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75" name="Shape 275"/>
        <p:cNvGrpSpPr/>
        <p:nvPr/>
      </p:nvGrpSpPr>
      <p:grpSpPr>
        <a:xfrm>
          <a:off x="0" y="0"/>
          <a:ext cx="0" cy="0"/>
          <a:chOff x="0" y="0"/>
          <a:chExt cx="0" cy="0"/>
        </a:xfrm>
      </p:grpSpPr>
      <p:sp>
        <p:nvSpPr>
          <p:cNvPr id="276" name="Google Shape;276;p39"/>
          <p:cNvSpPr txBox="1"/>
          <p:nvPr>
            <p:ph type="ctrTitle"/>
          </p:nvPr>
        </p:nvSpPr>
        <p:spPr>
          <a:xfrm flipH="1">
            <a:off x="380650" y="369025"/>
            <a:ext cx="7968000" cy="670500"/>
          </a:xfrm>
          <a:prstGeom prst="rect">
            <a:avLst/>
          </a:prstGeom>
        </p:spPr>
        <p:txBody>
          <a:bodyPr anchorCtr="0" anchor="t" bIns="91425" lIns="91425" spcFirstLastPara="1" rIns="91425" wrap="square" tIns="91425">
            <a:noAutofit/>
          </a:bodyPr>
          <a:lstStyle/>
          <a:p>
            <a:pPr indent="457200" lvl="0" marL="3657600" rtl="0" algn="l">
              <a:spcBef>
                <a:spcPts val="0"/>
              </a:spcBef>
              <a:spcAft>
                <a:spcPts val="0"/>
              </a:spcAft>
              <a:buNone/>
            </a:pPr>
            <a:r>
              <a:rPr lang="en-GB"/>
              <a:t>SUBSEQUENT </a:t>
            </a:r>
            <a:r>
              <a:rPr lang="en-GB"/>
              <a:t>ANALYSIS</a:t>
            </a:r>
            <a:endParaRPr/>
          </a:p>
          <a:p>
            <a:pPr indent="0" lvl="0" marL="0" rtl="0" algn="r">
              <a:spcBef>
                <a:spcPts val="0"/>
              </a:spcBef>
              <a:spcAft>
                <a:spcPts val="0"/>
              </a:spcAft>
              <a:buNone/>
            </a:pPr>
            <a:r>
              <a:rPr lang="en-GB"/>
              <a:t>Correlation of Variables to Phishing  </a:t>
            </a:r>
            <a:endParaRPr/>
          </a:p>
        </p:txBody>
      </p:sp>
      <p:pic>
        <p:nvPicPr>
          <p:cNvPr id="277" name="Google Shape;277;p39"/>
          <p:cNvPicPr preferRelativeResize="0"/>
          <p:nvPr/>
        </p:nvPicPr>
        <p:blipFill rotWithShape="1">
          <a:blip r:embed="rId3">
            <a:alphaModFix/>
          </a:blip>
          <a:srcRect b="0" l="0" r="0" t="13051"/>
          <a:stretch/>
        </p:blipFill>
        <p:spPr>
          <a:xfrm>
            <a:off x="613700" y="1570713"/>
            <a:ext cx="7609124" cy="1052750"/>
          </a:xfrm>
          <a:prstGeom prst="rect">
            <a:avLst/>
          </a:prstGeom>
          <a:noFill/>
          <a:ln>
            <a:noFill/>
          </a:ln>
        </p:spPr>
      </p:pic>
      <p:pic>
        <p:nvPicPr>
          <p:cNvPr id="278" name="Google Shape;278;p39"/>
          <p:cNvPicPr preferRelativeResize="0"/>
          <p:nvPr/>
        </p:nvPicPr>
        <p:blipFill>
          <a:blip r:embed="rId4">
            <a:alphaModFix/>
          </a:blip>
          <a:stretch>
            <a:fillRect/>
          </a:stretch>
        </p:blipFill>
        <p:spPr>
          <a:xfrm>
            <a:off x="613700" y="2933050"/>
            <a:ext cx="4337323" cy="2141275"/>
          </a:xfrm>
          <a:prstGeom prst="rect">
            <a:avLst/>
          </a:prstGeom>
          <a:noFill/>
          <a:ln>
            <a:noFill/>
          </a:ln>
        </p:spPr>
      </p:pic>
      <p:pic>
        <p:nvPicPr>
          <p:cNvPr id="279" name="Google Shape;279;p39"/>
          <p:cNvPicPr preferRelativeResize="0"/>
          <p:nvPr/>
        </p:nvPicPr>
        <p:blipFill>
          <a:blip r:embed="rId5">
            <a:alphaModFix/>
          </a:blip>
          <a:stretch>
            <a:fillRect/>
          </a:stretch>
        </p:blipFill>
        <p:spPr>
          <a:xfrm>
            <a:off x="6340325" y="3423852"/>
            <a:ext cx="1709525" cy="1643375"/>
          </a:xfrm>
          <a:prstGeom prst="rect">
            <a:avLst/>
          </a:prstGeom>
          <a:noFill/>
          <a:ln>
            <a:noFill/>
          </a:ln>
        </p:spPr>
      </p:pic>
      <p:sp>
        <p:nvSpPr>
          <p:cNvPr id="280" name="Google Shape;280;p39"/>
          <p:cNvSpPr txBox="1"/>
          <p:nvPr/>
        </p:nvSpPr>
        <p:spPr>
          <a:xfrm>
            <a:off x="613700" y="2571750"/>
            <a:ext cx="261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Squada One"/>
                <a:ea typeface="Squada One"/>
                <a:cs typeface="Squada One"/>
                <a:sym typeface="Squada One"/>
              </a:rPr>
              <a:t>Visualisation(Line Plot): </a:t>
            </a:r>
            <a:endParaRPr sz="2000">
              <a:solidFill>
                <a:srgbClr val="FFFFFF"/>
              </a:solidFill>
              <a:latin typeface="Squada One"/>
              <a:ea typeface="Squada One"/>
              <a:cs typeface="Squada One"/>
              <a:sym typeface="Squada One"/>
            </a:endParaRPr>
          </a:p>
        </p:txBody>
      </p:sp>
      <p:sp>
        <p:nvSpPr>
          <p:cNvPr id="281" name="Google Shape;281;p39"/>
          <p:cNvSpPr txBox="1"/>
          <p:nvPr/>
        </p:nvSpPr>
        <p:spPr>
          <a:xfrm>
            <a:off x="5362078" y="2623450"/>
            <a:ext cx="3252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FF"/>
                </a:solidFill>
                <a:latin typeface="Squada One"/>
                <a:ea typeface="Squada One"/>
                <a:cs typeface="Squada One"/>
                <a:sym typeface="Squada One"/>
              </a:rPr>
              <a:t>Top 10 Variables with Greatest Correlation to Phishing: </a:t>
            </a:r>
            <a:endParaRPr sz="2000">
              <a:solidFill>
                <a:srgbClr val="FFFFFF"/>
              </a:solidFill>
              <a:latin typeface="Squada One"/>
              <a:ea typeface="Squada One"/>
              <a:cs typeface="Squada One"/>
              <a:sym typeface="Squad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85" name="Shape 285"/>
        <p:cNvGrpSpPr/>
        <p:nvPr/>
      </p:nvGrpSpPr>
      <p:grpSpPr>
        <a:xfrm>
          <a:off x="0" y="0"/>
          <a:ext cx="0" cy="0"/>
          <a:chOff x="0" y="0"/>
          <a:chExt cx="0" cy="0"/>
        </a:xfrm>
      </p:grpSpPr>
      <p:sp>
        <p:nvSpPr>
          <p:cNvPr id="286" name="Google Shape;286;p40"/>
          <p:cNvSpPr txBox="1"/>
          <p:nvPr>
            <p:ph type="ctrTitle"/>
          </p:nvPr>
        </p:nvSpPr>
        <p:spPr>
          <a:xfrm>
            <a:off x="1157400" y="1648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t>03</a:t>
            </a:r>
            <a:endParaRPr sz="6000"/>
          </a:p>
        </p:txBody>
      </p:sp>
      <p:sp>
        <p:nvSpPr>
          <p:cNvPr id="287" name="Google Shape;287;p40"/>
          <p:cNvSpPr txBox="1"/>
          <p:nvPr>
            <p:ph idx="1" type="subTitle"/>
          </p:nvPr>
        </p:nvSpPr>
        <p:spPr>
          <a:xfrm>
            <a:off x="2309425" y="2474550"/>
            <a:ext cx="4473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Squada One"/>
                <a:ea typeface="Squada One"/>
                <a:cs typeface="Squada One"/>
                <a:sym typeface="Squada One"/>
              </a:rPr>
              <a:t>MACHINE LEARNING</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91" name="Shape 291"/>
        <p:cNvGrpSpPr/>
        <p:nvPr/>
      </p:nvGrpSpPr>
      <p:grpSpPr>
        <a:xfrm>
          <a:off x="0" y="0"/>
          <a:ext cx="0" cy="0"/>
          <a:chOff x="0" y="0"/>
          <a:chExt cx="0" cy="0"/>
        </a:xfrm>
      </p:grpSpPr>
      <p:grpSp>
        <p:nvGrpSpPr>
          <p:cNvPr id="292" name="Google Shape;292;p41"/>
          <p:cNvGrpSpPr/>
          <p:nvPr/>
        </p:nvGrpSpPr>
        <p:grpSpPr>
          <a:xfrm>
            <a:off x="6180430" y="1973175"/>
            <a:ext cx="1095440" cy="1141900"/>
            <a:chOff x="6180430" y="1973175"/>
            <a:chExt cx="1095440" cy="1141900"/>
          </a:xfrm>
        </p:grpSpPr>
        <p:sp>
          <p:nvSpPr>
            <p:cNvPr id="293" name="Google Shape;293;p41"/>
            <p:cNvSpPr/>
            <p:nvPr/>
          </p:nvSpPr>
          <p:spPr>
            <a:xfrm>
              <a:off x="6180430" y="1973175"/>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628217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628217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6282177" y="2060446"/>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41"/>
            <p:cNvCxnSpPr/>
            <p:nvPr/>
          </p:nvCxnSpPr>
          <p:spPr>
            <a:xfrm>
              <a:off x="6728025" y="2677975"/>
              <a:ext cx="0" cy="437100"/>
            </a:xfrm>
            <a:prstGeom prst="straightConnector1">
              <a:avLst/>
            </a:prstGeom>
            <a:noFill/>
            <a:ln cap="flat" cmpd="sng" w="19050">
              <a:solidFill>
                <a:schemeClr val="dk2"/>
              </a:solidFill>
              <a:prstDash val="solid"/>
              <a:round/>
              <a:headEnd len="med" w="med" type="none"/>
              <a:tailEnd len="med" w="med" type="diamond"/>
            </a:ln>
          </p:spPr>
        </p:cxnSp>
      </p:grpSp>
      <p:grpSp>
        <p:nvGrpSpPr>
          <p:cNvPr id="298" name="Google Shape;298;p41"/>
          <p:cNvGrpSpPr/>
          <p:nvPr/>
        </p:nvGrpSpPr>
        <p:grpSpPr>
          <a:xfrm>
            <a:off x="4714005" y="1973175"/>
            <a:ext cx="1095440" cy="1141900"/>
            <a:chOff x="4714005" y="1973175"/>
            <a:chExt cx="1095440" cy="1141900"/>
          </a:xfrm>
        </p:grpSpPr>
        <p:sp>
          <p:nvSpPr>
            <p:cNvPr id="299" name="Google Shape;299;p41"/>
            <p:cNvSpPr/>
            <p:nvPr/>
          </p:nvSpPr>
          <p:spPr>
            <a:xfrm>
              <a:off x="4714005" y="1973175"/>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4815752"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4815752"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4815752" y="2060446"/>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41"/>
            <p:cNvCxnSpPr/>
            <p:nvPr/>
          </p:nvCxnSpPr>
          <p:spPr>
            <a:xfrm>
              <a:off x="5262600" y="2677975"/>
              <a:ext cx="0" cy="437100"/>
            </a:xfrm>
            <a:prstGeom prst="straightConnector1">
              <a:avLst/>
            </a:prstGeom>
            <a:noFill/>
            <a:ln cap="flat" cmpd="sng" w="19050">
              <a:solidFill>
                <a:schemeClr val="dk2"/>
              </a:solidFill>
              <a:prstDash val="solid"/>
              <a:round/>
              <a:headEnd len="med" w="med" type="none"/>
              <a:tailEnd len="med" w="med" type="diamond"/>
            </a:ln>
          </p:spPr>
        </p:cxnSp>
      </p:grpSp>
      <p:grpSp>
        <p:nvGrpSpPr>
          <p:cNvPr id="304" name="Google Shape;304;p41"/>
          <p:cNvGrpSpPr/>
          <p:nvPr/>
        </p:nvGrpSpPr>
        <p:grpSpPr>
          <a:xfrm>
            <a:off x="3247580" y="1973175"/>
            <a:ext cx="1095440" cy="1141900"/>
            <a:chOff x="3247580" y="1973175"/>
            <a:chExt cx="1095440" cy="1141900"/>
          </a:xfrm>
        </p:grpSpPr>
        <p:sp>
          <p:nvSpPr>
            <p:cNvPr id="305" name="Google Shape;305;p41"/>
            <p:cNvSpPr/>
            <p:nvPr/>
          </p:nvSpPr>
          <p:spPr>
            <a:xfrm>
              <a:off x="3247580" y="1973175"/>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334932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334932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3349327" y="2060446"/>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41"/>
            <p:cNvCxnSpPr/>
            <p:nvPr/>
          </p:nvCxnSpPr>
          <p:spPr>
            <a:xfrm>
              <a:off x="3795750" y="2677975"/>
              <a:ext cx="0" cy="437100"/>
            </a:xfrm>
            <a:prstGeom prst="straightConnector1">
              <a:avLst/>
            </a:prstGeom>
            <a:noFill/>
            <a:ln cap="flat" cmpd="sng" w="19050">
              <a:solidFill>
                <a:schemeClr val="dk2"/>
              </a:solidFill>
              <a:prstDash val="solid"/>
              <a:round/>
              <a:headEnd len="med" w="med" type="none"/>
              <a:tailEnd len="med" w="med" type="diamond"/>
            </a:ln>
          </p:spPr>
        </p:cxnSp>
      </p:grpSp>
      <p:sp>
        <p:nvSpPr>
          <p:cNvPr id="310" name="Google Shape;310;p41"/>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LEARNING PIPELINE</a:t>
            </a:r>
            <a:endParaRPr/>
          </a:p>
        </p:txBody>
      </p:sp>
      <p:sp>
        <p:nvSpPr>
          <p:cNvPr id="311" name="Google Shape;311;p41"/>
          <p:cNvSpPr txBox="1"/>
          <p:nvPr>
            <p:ph idx="4294967295" type="ctrTitle"/>
          </p:nvPr>
        </p:nvSpPr>
        <p:spPr>
          <a:xfrm>
            <a:off x="1936500" y="2158975"/>
            <a:ext cx="7848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1</a:t>
            </a:r>
            <a:endParaRPr sz="2400"/>
          </a:p>
        </p:txBody>
      </p:sp>
      <p:sp>
        <p:nvSpPr>
          <p:cNvPr id="312" name="Google Shape;312;p41"/>
          <p:cNvSpPr txBox="1"/>
          <p:nvPr>
            <p:ph idx="4294967295" type="ctrTitle"/>
          </p:nvPr>
        </p:nvSpPr>
        <p:spPr>
          <a:xfrm>
            <a:off x="3402900" y="2158975"/>
            <a:ext cx="7848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2</a:t>
            </a:r>
            <a:endParaRPr sz="2400"/>
          </a:p>
        </p:txBody>
      </p:sp>
      <p:sp>
        <p:nvSpPr>
          <p:cNvPr id="313" name="Google Shape;313;p41"/>
          <p:cNvSpPr txBox="1"/>
          <p:nvPr>
            <p:ph idx="4294967295" type="ctrTitle"/>
          </p:nvPr>
        </p:nvSpPr>
        <p:spPr>
          <a:xfrm>
            <a:off x="4869325" y="2158975"/>
            <a:ext cx="7848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3</a:t>
            </a:r>
            <a:endParaRPr sz="2400"/>
          </a:p>
        </p:txBody>
      </p:sp>
      <p:sp>
        <p:nvSpPr>
          <p:cNvPr id="314" name="Google Shape;314;p41"/>
          <p:cNvSpPr txBox="1"/>
          <p:nvPr>
            <p:ph idx="4294967295" type="ctrTitle"/>
          </p:nvPr>
        </p:nvSpPr>
        <p:spPr>
          <a:xfrm>
            <a:off x="6335738" y="2158975"/>
            <a:ext cx="784800" cy="51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4</a:t>
            </a:r>
            <a:endParaRPr sz="2400"/>
          </a:p>
        </p:txBody>
      </p:sp>
      <p:sp>
        <p:nvSpPr>
          <p:cNvPr id="315" name="Google Shape;315;p41"/>
          <p:cNvSpPr txBox="1"/>
          <p:nvPr>
            <p:ph idx="4294967295" type="ctrTitle"/>
          </p:nvPr>
        </p:nvSpPr>
        <p:spPr>
          <a:xfrm>
            <a:off x="1516925" y="3191200"/>
            <a:ext cx="1623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rgbClr val="FFD5D5"/>
                </a:solidFill>
              </a:rPr>
              <a:t>DATA </a:t>
            </a:r>
            <a:endParaRPr sz="1600">
              <a:solidFill>
                <a:srgbClr val="FFD5D5"/>
              </a:solidFill>
            </a:endParaRPr>
          </a:p>
          <a:p>
            <a:pPr indent="0" lvl="0" marL="0" rtl="0" algn="ctr">
              <a:spcBef>
                <a:spcPts val="0"/>
              </a:spcBef>
              <a:spcAft>
                <a:spcPts val="0"/>
              </a:spcAft>
              <a:buNone/>
            </a:pPr>
            <a:r>
              <a:rPr lang="en-GB" sz="1600">
                <a:solidFill>
                  <a:srgbClr val="FFD5D5"/>
                </a:solidFill>
              </a:rPr>
              <a:t>PREPARATION</a:t>
            </a:r>
            <a:endParaRPr sz="1600">
              <a:solidFill>
                <a:srgbClr val="FFD5D5"/>
              </a:solidFill>
            </a:endParaRPr>
          </a:p>
        </p:txBody>
      </p:sp>
      <p:sp>
        <p:nvSpPr>
          <p:cNvPr id="316" name="Google Shape;316;p41"/>
          <p:cNvSpPr txBox="1"/>
          <p:nvPr>
            <p:ph idx="4294967295" type="subTitle"/>
          </p:nvPr>
        </p:nvSpPr>
        <p:spPr>
          <a:xfrm>
            <a:off x="1638300" y="3652650"/>
            <a:ext cx="1381200" cy="107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100"/>
              <a:t>Principal Component Analysis (PCA)</a:t>
            </a:r>
            <a:endParaRPr sz="1100"/>
          </a:p>
        </p:txBody>
      </p:sp>
      <p:sp>
        <p:nvSpPr>
          <p:cNvPr id="317" name="Google Shape;317;p41"/>
          <p:cNvSpPr txBox="1"/>
          <p:nvPr>
            <p:ph idx="4294967295" type="ctrTitle"/>
          </p:nvPr>
        </p:nvSpPr>
        <p:spPr>
          <a:xfrm>
            <a:off x="2983350" y="3191200"/>
            <a:ext cx="1623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rgbClr val="FFD5D5"/>
                </a:solidFill>
              </a:rPr>
              <a:t>HYPER PARAMETER TUNING </a:t>
            </a:r>
            <a:endParaRPr sz="1600">
              <a:solidFill>
                <a:srgbClr val="FFD5D5"/>
              </a:solidFill>
            </a:endParaRPr>
          </a:p>
        </p:txBody>
      </p:sp>
      <p:sp>
        <p:nvSpPr>
          <p:cNvPr id="318" name="Google Shape;318;p41"/>
          <p:cNvSpPr txBox="1"/>
          <p:nvPr>
            <p:ph idx="4294967295" type="subTitle"/>
          </p:nvPr>
        </p:nvSpPr>
        <p:spPr>
          <a:xfrm>
            <a:off x="3104700" y="3652650"/>
            <a:ext cx="1381200" cy="107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100"/>
              <a:t>Tuning using GridSearchCV </a:t>
            </a:r>
            <a:endParaRPr sz="1100"/>
          </a:p>
        </p:txBody>
      </p:sp>
      <p:sp>
        <p:nvSpPr>
          <p:cNvPr id="319" name="Google Shape;319;p41"/>
          <p:cNvSpPr txBox="1"/>
          <p:nvPr>
            <p:ph idx="4294967295" type="ctrTitle"/>
          </p:nvPr>
        </p:nvSpPr>
        <p:spPr>
          <a:xfrm>
            <a:off x="4571100" y="3191200"/>
            <a:ext cx="1381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rgbClr val="FFD5D5"/>
                </a:solidFill>
              </a:rPr>
              <a:t>FEATURE SELECTION</a:t>
            </a:r>
            <a:endParaRPr sz="1600">
              <a:solidFill>
                <a:srgbClr val="FFD5D5"/>
              </a:solidFill>
            </a:endParaRPr>
          </a:p>
        </p:txBody>
      </p:sp>
      <p:sp>
        <p:nvSpPr>
          <p:cNvPr id="320" name="Google Shape;320;p41"/>
          <p:cNvSpPr txBox="1"/>
          <p:nvPr>
            <p:ph idx="4294967295" type="subTitle"/>
          </p:nvPr>
        </p:nvSpPr>
        <p:spPr>
          <a:xfrm>
            <a:off x="4571100" y="3652650"/>
            <a:ext cx="1381200" cy="107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100"/>
              <a:t>Selection based on Feature Importance</a:t>
            </a:r>
            <a:endParaRPr sz="1100"/>
          </a:p>
        </p:txBody>
      </p:sp>
      <p:sp>
        <p:nvSpPr>
          <p:cNvPr id="321" name="Google Shape;321;p41"/>
          <p:cNvSpPr txBox="1"/>
          <p:nvPr>
            <p:ph idx="4294967295" type="ctrTitle"/>
          </p:nvPr>
        </p:nvSpPr>
        <p:spPr>
          <a:xfrm>
            <a:off x="6104247" y="3074850"/>
            <a:ext cx="1247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rgbClr val="FFD5D5"/>
                </a:solidFill>
              </a:rPr>
              <a:t>ENSEMBLING</a:t>
            </a:r>
            <a:endParaRPr sz="1600">
              <a:solidFill>
                <a:srgbClr val="FFD5D5"/>
              </a:solidFill>
            </a:endParaRPr>
          </a:p>
        </p:txBody>
      </p:sp>
      <p:sp>
        <p:nvSpPr>
          <p:cNvPr id="322" name="Google Shape;322;p41"/>
          <p:cNvSpPr txBox="1"/>
          <p:nvPr>
            <p:ph idx="4294967295" type="subTitle"/>
          </p:nvPr>
        </p:nvSpPr>
        <p:spPr>
          <a:xfrm>
            <a:off x="6037500" y="3652650"/>
            <a:ext cx="1381200" cy="107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100"/>
              <a:t>Voting from all 3 models </a:t>
            </a:r>
            <a:endParaRPr sz="1100"/>
          </a:p>
        </p:txBody>
      </p:sp>
      <p:grpSp>
        <p:nvGrpSpPr>
          <p:cNvPr id="323" name="Google Shape;323;p41"/>
          <p:cNvGrpSpPr/>
          <p:nvPr/>
        </p:nvGrpSpPr>
        <p:grpSpPr>
          <a:xfrm>
            <a:off x="1781155" y="1973175"/>
            <a:ext cx="1095440" cy="1141900"/>
            <a:chOff x="3247580" y="1973175"/>
            <a:chExt cx="1095440" cy="1141900"/>
          </a:xfrm>
        </p:grpSpPr>
        <p:sp>
          <p:nvSpPr>
            <p:cNvPr id="324" name="Google Shape;324;p41"/>
            <p:cNvSpPr/>
            <p:nvPr/>
          </p:nvSpPr>
          <p:spPr>
            <a:xfrm>
              <a:off x="3247580" y="1973175"/>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34932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349327" y="2062431"/>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3349327" y="2060446"/>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1176"/>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41"/>
            <p:cNvCxnSpPr/>
            <p:nvPr/>
          </p:nvCxnSpPr>
          <p:spPr>
            <a:xfrm>
              <a:off x="3795750" y="2677975"/>
              <a:ext cx="0" cy="437100"/>
            </a:xfrm>
            <a:prstGeom prst="straightConnector1">
              <a:avLst/>
            </a:prstGeom>
            <a:noFill/>
            <a:ln cap="flat" cmpd="sng" w="19050">
              <a:solidFill>
                <a:schemeClr val="dk2"/>
              </a:solidFill>
              <a:prstDash val="solid"/>
              <a:round/>
              <a:headEnd len="med" w="med" type="none"/>
              <a:tailEnd len="med" w="med" type="diamond"/>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332" name="Shape 332"/>
        <p:cNvGrpSpPr/>
        <p:nvPr/>
      </p:nvGrpSpPr>
      <p:grpSpPr>
        <a:xfrm>
          <a:off x="0" y="0"/>
          <a:ext cx="0" cy="0"/>
          <a:chOff x="0" y="0"/>
          <a:chExt cx="0" cy="0"/>
        </a:xfrm>
      </p:grpSpPr>
      <p:sp>
        <p:nvSpPr>
          <p:cNvPr id="333" name="Google Shape;333;p42"/>
          <p:cNvSpPr/>
          <p:nvPr/>
        </p:nvSpPr>
        <p:spPr>
          <a:xfrm rot="5400000">
            <a:off x="2050488" y="1999184"/>
            <a:ext cx="2658200" cy="2384800"/>
          </a:xfrm>
          <a:prstGeom prst="flowChartPreparation">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DATA INPUTS FOR MODEL TRAINING</a:t>
            </a:r>
            <a:endParaRPr/>
          </a:p>
        </p:txBody>
      </p:sp>
      <p:sp>
        <p:nvSpPr>
          <p:cNvPr id="336" name="Google Shape;336;p42"/>
          <p:cNvSpPr txBox="1"/>
          <p:nvPr>
            <p:ph idx="3" type="ctrTitle"/>
          </p:nvPr>
        </p:nvSpPr>
        <p:spPr>
          <a:xfrm>
            <a:off x="2229250" y="2192275"/>
            <a:ext cx="2300700" cy="18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u="sng"/>
              <a:t>ROUND 1 </a:t>
            </a:r>
            <a:endParaRPr u="sng"/>
          </a:p>
          <a:p>
            <a:pPr indent="0" lvl="0" marL="0" rtl="0" algn="ctr">
              <a:spcBef>
                <a:spcPts val="0"/>
              </a:spcBef>
              <a:spcAft>
                <a:spcPts val="0"/>
              </a:spcAft>
              <a:buNone/>
            </a:pPr>
            <a:r>
              <a:t/>
            </a:r>
            <a:endParaRPr sz="1200"/>
          </a:p>
          <a:p>
            <a:pPr indent="0" lvl="0" marL="0" rtl="0" algn="ctr">
              <a:spcBef>
                <a:spcPts val="0"/>
              </a:spcBef>
              <a:spcAft>
                <a:spcPts val="0"/>
              </a:spcAft>
              <a:buNone/>
            </a:pPr>
            <a:r>
              <a:rPr lang="en-GB"/>
              <a:t>Principal Component Analysis (PCA)</a:t>
            </a:r>
            <a:endParaRPr/>
          </a:p>
        </p:txBody>
      </p:sp>
      <p:sp>
        <p:nvSpPr>
          <p:cNvPr id="337" name="Google Shape;337;p42"/>
          <p:cNvSpPr txBox="1"/>
          <p:nvPr>
            <p:ph idx="4" type="ctrTitle"/>
          </p:nvPr>
        </p:nvSpPr>
        <p:spPr>
          <a:xfrm>
            <a:off x="4572050" y="2192275"/>
            <a:ext cx="2384700" cy="18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u="sng"/>
              <a:t>ROUND 2</a:t>
            </a:r>
            <a:endParaRPr u="sng"/>
          </a:p>
          <a:p>
            <a:pPr indent="0" lvl="0" marL="0" rtl="0" algn="ctr">
              <a:spcBef>
                <a:spcPts val="0"/>
              </a:spcBef>
              <a:spcAft>
                <a:spcPts val="0"/>
              </a:spcAft>
              <a:buNone/>
            </a:pPr>
            <a:r>
              <a:t/>
            </a:r>
            <a:endParaRPr sz="1200"/>
          </a:p>
          <a:p>
            <a:pPr indent="0" lvl="0" marL="0" rtl="0" algn="ctr">
              <a:spcBef>
                <a:spcPts val="0"/>
              </a:spcBef>
              <a:spcAft>
                <a:spcPts val="0"/>
              </a:spcAft>
              <a:buNone/>
            </a:pPr>
            <a:r>
              <a:rPr lang="en-GB"/>
              <a:t>PCA + </a:t>
            </a:r>
            <a:endParaRPr/>
          </a:p>
          <a:p>
            <a:pPr indent="0" lvl="0" marL="0" rtl="0" algn="ctr">
              <a:spcBef>
                <a:spcPts val="0"/>
              </a:spcBef>
              <a:spcAft>
                <a:spcPts val="0"/>
              </a:spcAft>
              <a:buNone/>
            </a:pPr>
            <a:r>
              <a:rPr lang="en-GB"/>
              <a:t>Feature</a:t>
            </a:r>
            <a:endParaRPr/>
          </a:p>
          <a:p>
            <a:pPr indent="0" lvl="0" marL="0" rtl="0" algn="ctr">
              <a:spcBef>
                <a:spcPts val="0"/>
              </a:spcBef>
              <a:spcAft>
                <a:spcPts val="0"/>
              </a:spcAft>
              <a:buNone/>
            </a:pPr>
            <a:r>
              <a:rPr lang="en-GB"/>
              <a:t>Selection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3"/>
          <p:cNvPicPr preferRelativeResize="0"/>
          <p:nvPr/>
        </p:nvPicPr>
        <p:blipFill>
          <a:blip r:embed="rId3">
            <a:alphaModFix/>
          </a:blip>
          <a:stretch>
            <a:fillRect/>
          </a:stretch>
        </p:blipFill>
        <p:spPr>
          <a:xfrm>
            <a:off x="245604" y="2385500"/>
            <a:ext cx="4866072" cy="2177700"/>
          </a:xfrm>
          <a:prstGeom prst="rect">
            <a:avLst/>
          </a:prstGeom>
          <a:noFill/>
          <a:ln cap="flat" cmpd="sng" w="9525">
            <a:solidFill>
              <a:srgbClr val="0E2A47"/>
            </a:solidFill>
            <a:prstDash val="solid"/>
            <a:round/>
            <a:headEnd len="sm" w="sm" type="none"/>
            <a:tailEnd len="sm" w="sm" type="none"/>
          </a:ln>
        </p:spPr>
      </p:pic>
      <p:sp>
        <p:nvSpPr>
          <p:cNvPr id="343" name="Google Shape;343;p43"/>
          <p:cNvSpPr txBox="1"/>
          <p:nvPr>
            <p:ph idx="3" type="ctrTitle"/>
          </p:nvPr>
        </p:nvSpPr>
        <p:spPr>
          <a:xfrm>
            <a:off x="1835925" y="2612525"/>
            <a:ext cx="2962500" cy="9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u="sng">
                <a:solidFill>
                  <a:schemeClr val="lt1"/>
                </a:solidFill>
              </a:rPr>
              <a:t>PCA (95% Explained Variance)</a:t>
            </a:r>
            <a:endParaRPr sz="1600" u="sng">
              <a:solidFill>
                <a:schemeClr val="lt1"/>
              </a:solidFill>
            </a:endParaRPr>
          </a:p>
          <a:p>
            <a:pPr indent="0" lvl="0" marL="0" rtl="0" algn="ctr">
              <a:spcBef>
                <a:spcPts val="0"/>
              </a:spcBef>
              <a:spcAft>
                <a:spcPts val="0"/>
              </a:spcAft>
              <a:buNone/>
            </a:pPr>
            <a:r>
              <a:rPr lang="en-GB" sz="1400">
                <a:solidFill>
                  <a:schemeClr val="lt1"/>
                </a:solidFill>
              </a:rPr>
              <a:t>Dimensionality reduction of </a:t>
            </a:r>
            <a:endParaRPr sz="1400">
              <a:solidFill>
                <a:schemeClr val="lt1"/>
              </a:solidFill>
            </a:endParaRPr>
          </a:p>
          <a:p>
            <a:pPr indent="0" lvl="0" marL="0" rtl="0" algn="ctr">
              <a:spcBef>
                <a:spcPts val="0"/>
              </a:spcBef>
              <a:spcAft>
                <a:spcPts val="0"/>
              </a:spcAft>
              <a:buNone/>
            </a:pPr>
            <a:r>
              <a:rPr lang="en-GB" sz="1400">
                <a:solidFill>
                  <a:schemeClr val="lt1"/>
                </a:solidFill>
              </a:rPr>
              <a:t>83 variables to 60 components </a:t>
            </a:r>
            <a:endParaRPr sz="1400">
              <a:solidFill>
                <a:schemeClr val="lt1"/>
              </a:solidFill>
            </a:endParaRPr>
          </a:p>
        </p:txBody>
      </p:sp>
      <p:sp>
        <p:nvSpPr>
          <p:cNvPr id="344" name="Google Shape;344;p43"/>
          <p:cNvSpPr txBox="1"/>
          <p:nvPr>
            <p:ph idx="3" type="ctrTitle"/>
          </p:nvPr>
        </p:nvSpPr>
        <p:spPr>
          <a:xfrm>
            <a:off x="5303375" y="2148125"/>
            <a:ext cx="3507600" cy="25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u="sng"/>
              <a:t>Purpose of PCA</a:t>
            </a:r>
            <a:br>
              <a:rPr lang="en-GB" sz="1900" u="sng"/>
            </a:br>
            <a:endParaRPr sz="1600"/>
          </a:p>
          <a:p>
            <a:pPr indent="-330200" lvl="0" marL="457200" rtl="0" algn="l">
              <a:spcBef>
                <a:spcPts val="0"/>
              </a:spcBef>
              <a:spcAft>
                <a:spcPts val="0"/>
              </a:spcAft>
              <a:buSzPts val="1600"/>
              <a:buChar char="-"/>
            </a:pPr>
            <a:r>
              <a:rPr lang="en-GB" sz="1600"/>
              <a:t>Tackle the </a:t>
            </a:r>
            <a:r>
              <a:rPr lang="en-GB" sz="1600">
                <a:solidFill>
                  <a:srgbClr val="FFD5D5"/>
                </a:solidFill>
              </a:rPr>
              <a:t>curse of dimensionality </a:t>
            </a:r>
            <a:r>
              <a:rPr lang="en-GB" sz="1600"/>
              <a:t>of large datasets </a:t>
            </a:r>
            <a:endParaRPr sz="1600"/>
          </a:p>
          <a:p>
            <a:pPr indent="-330200" lvl="1" marL="914400" rtl="0" algn="l">
              <a:spcBef>
                <a:spcPts val="0"/>
              </a:spcBef>
              <a:spcAft>
                <a:spcPts val="0"/>
              </a:spcAft>
              <a:buClr>
                <a:srgbClr val="FFD5D5"/>
              </a:buClr>
              <a:buSzPts val="1600"/>
              <a:buFont typeface="Squada One"/>
              <a:buChar char="-"/>
            </a:pPr>
            <a:r>
              <a:rPr lang="en-GB" sz="1600">
                <a:latin typeface="Squada One"/>
                <a:ea typeface="Squada One"/>
                <a:cs typeface="Squada One"/>
                <a:sym typeface="Squada One"/>
              </a:rPr>
              <a:t>Gets rids of</a:t>
            </a:r>
            <a:r>
              <a:rPr lang="en-GB" sz="1600">
                <a:solidFill>
                  <a:srgbClr val="FFD5D5"/>
                </a:solidFill>
                <a:latin typeface="Squada One"/>
                <a:ea typeface="Squada One"/>
                <a:cs typeface="Squada One"/>
                <a:sym typeface="Squada One"/>
              </a:rPr>
              <a:t> noisy data </a:t>
            </a:r>
            <a:endParaRPr sz="1600">
              <a:solidFill>
                <a:srgbClr val="FFD5D5"/>
              </a:solidFill>
              <a:latin typeface="Squada One"/>
              <a:ea typeface="Squada One"/>
              <a:cs typeface="Squada One"/>
              <a:sym typeface="Squada One"/>
            </a:endParaRPr>
          </a:p>
          <a:p>
            <a:pPr indent="-330200" lvl="1" marL="914400" rtl="0" algn="l">
              <a:spcBef>
                <a:spcPts val="0"/>
              </a:spcBef>
              <a:spcAft>
                <a:spcPts val="0"/>
              </a:spcAft>
              <a:buClr>
                <a:srgbClr val="FFD5D5"/>
              </a:buClr>
              <a:buSzPts val="1600"/>
              <a:buFont typeface="Squada One"/>
              <a:buChar char="-"/>
            </a:pPr>
            <a:r>
              <a:rPr lang="en-GB" sz="1600">
                <a:solidFill>
                  <a:srgbClr val="FFD5D5"/>
                </a:solidFill>
                <a:latin typeface="Squada One"/>
                <a:ea typeface="Squada One"/>
                <a:cs typeface="Squada One"/>
                <a:sym typeface="Squada One"/>
              </a:rPr>
              <a:t>Reduce overfitting</a:t>
            </a:r>
            <a:endParaRPr sz="1600">
              <a:solidFill>
                <a:srgbClr val="FFD5D5"/>
              </a:solidFill>
              <a:latin typeface="Squada One"/>
              <a:ea typeface="Squada One"/>
              <a:cs typeface="Squada One"/>
              <a:sym typeface="Squada One"/>
            </a:endParaRPr>
          </a:p>
          <a:p>
            <a:pPr indent="0" lvl="0" marL="457200" rtl="0" algn="l">
              <a:spcBef>
                <a:spcPts val="0"/>
              </a:spcBef>
              <a:spcAft>
                <a:spcPts val="0"/>
              </a:spcAft>
              <a:buNone/>
            </a:pPr>
            <a:r>
              <a:t/>
            </a:r>
            <a:endParaRPr sz="1600">
              <a:solidFill>
                <a:srgbClr val="FFD5D5"/>
              </a:solidFill>
            </a:endParaRPr>
          </a:p>
        </p:txBody>
      </p:sp>
      <p:sp>
        <p:nvSpPr>
          <p:cNvPr id="345" name="Google Shape;345;p43"/>
          <p:cNvSpPr txBox="1"/>
          <p:nvPr>
            <p:ph type="ctrTitle"/>
          </p:nvPr>
        </p:nvSpPr>
        <p:spPr>
          <a:xfrm flipH="1">
            <a:off x="4350500" y="507400"/>
            <a:ext cx="40443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PRINCIPAL COMPONENT ANALYSIS (PCA)</a:t>
            </a:r>
            <a:endParaRPr/>
          </a:p>
          <a:p>
            <a:pPr indent="0" lvl="0" marL="0" rtl="0" algn="r">
              <a:spcBef>
                <a:spcPts val="0"/>
              </a:spcBef>
              <a:spcAft>
                <a:spcPts val="0"/>
              </a:spcAft>
              <a:buNone/>
            </a:pPr>
            <a:r>
              <a:t/>
            </a:r>
            <a:endParaRPr/>
          </a:p>
        </p:txBody>
      </p:sp>
      <p:sp>
        <p:nvSpPr>
          <p:cNvPr id="346" name="Google Shape;346;p43"/>
          <p:cNvSpPr txBox="1"/>
          <p:nvPr/>
        </p:nvSpPr>
        <p:spPr>
          <a:xfrm>
            <a:off x="5303375" y="3656825"/>
            <a:ext cx="3000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u="sng">
              <a:solidFill>
                <a:schemeClr val="dk2"/>
              </a:solidFill>
              <a:latin typeface="Squada One"/>
              <a:ea typeface="Squada One"/>
              <a:cs typeface="Squada One"/>
              <a:sym typeface="Squada One"/>
            </a:endParaRPr>
          </a:p>
          <a:p>
            <a:pPr indent="-330200" lvl="0" marL="457200" rtl="0" algn="l">
              <a:spcBef>
                <a:spcPts val="0"/>
              </a:spcBef>
              <a:spcAft>
                <a:spcPts val="0"/>
              </a:spcAft>
              <a:buClr>
                <a:schemeClr val="dk2"/>
              </a:buClr>
              <a:buSzPts val="1600"/>
              <a:buFont typeface="Squada One"/>
              <a:buChar char="-"/>
            </a:pPr>
            <a:r>
              <a:rPr lang="en-GB" sz="1600">
                <a:solidFill>
                  <a:schemeClr val="dk2"/>
                </a:solidFill>
                <a:latin typeface="Squada One"/>
                <a:ea typeface="Squada One"/>
                <a:cs typeface="Squada One"/>
                <a:sym typeface="Squada One"/>
              </a:rPr>
              <a:t>Extracting </a:t>
            </a:r>
            <a:r>
              <a:rPr lang="en-GB" sz="1600">
                <a:solidFill>
                  <a:srgbClr val="FFD5D5"/>
                </a:solidFill>
                <a:latin typeface="Squada One"/>
                <a:ea typeface="Squada One"/>
                <a:cs typeface="Squada One"/>
                <a:sym typeface="Squada One"/>
              </a:rPr>
              <a:t>strongest features </a:t>
            </a:r>
            <a:r>
              <a:rPr lang="en-GB" sz="1600">
                <a:solidFill>
                  <a:schemeClr val="dk2"/>
                </a:solidFill>
                <a:latin typeface="Squada One"/>
                <a:ea typeface="Squada One"/>
                <a:cs typeface="Squada One"/>
                <a:sym typeface="Squada One"/>
              </a:rPr>
              <a:t>from the sample data </a:t>
            </a:r>
            <a:endParaRPr sz="1600">
              <a:solidFill>
                <a:schemeClr val="dk2"/>
              </a:solidFill>
              <a:latin typeface="Squada One"/>
              <a:ea typeface="Squada One"/>
              <a:cs typeface="Squada One"/>
              <a:sym typeface="Squada One"/>
            </a:endParaRPr>
          </a:p>
          <a:p>
            <a:pPr indent="0" lvl="0" marL="457200" rtl="0" algn="l">
              <a:spcBef>
                <a:spcPts val="0"/>
              </a:spcBef>
              <a:spcAft>
                <a:spcPts val="0"/>
              </a:spcAft>
              <a:buNone/>
            </a:pPr>
            <a:r>
              <a:t/>
            </a:r>
            <a:endParaRPr sz="1600">
              <a:solidFill>
                <a:srgbClr val="FFD5D5"/>
              </a:solidFill>
              <a:latin typeface="Squada One"/>
              <a:ea typeface="Squada One"/>
              <a:cs typeface="Squada One"/>
              <a:sym typeface="Squad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350" name="Shape 350"/>
        <p:cNvGrpSpPr/>
        <p:nvPr/>
      </p:nvGrpSpPr>
      <p:grpSpPr>
        <a:xfrm>
          <a:off x="0" y="0"/>
          <a:ext cx="0" cy="0"/>
          <a:chOff x="0" y="0"/>
          <a:chExt cx="0" cy="0"/>
        </a:xfrm>
      </p:grpSpPr>
      <p:sp>
        <p:nvSpPr>
          <p:cNvPr id="351" name="Google Shape;351;p44"/>
          <p:cNvSpPr/>
          <p:nvPr/>
        </p:nvSpPr>
        <p:spPr>
          <a:xfrm rot="5400000">
            <a:off x="2291733"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rot="5400000">
            <a:off x="3428661" y="282856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rot="5400000">
            <a:off x="4565600"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txBox="1"/>
          <p:nvPr>
            <p:ph type="ctrTitle"/>
          </p:nvPr>
        </p:nvSpPr>
        <p:spPr>
          <a:xfrm>
            <a:off x="279575" y="152250"/>
            <a:ext cx="72864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 MODELS</a:t>
            </a:r>
            <a:endParaRPr/>
          </a:p>
        </p:txBody>
      </p:sp>
      <p:sp>
        <p:nvSpPr>
          <p:cNvPr id="355" name="Google Shape;355;p44"/>
          <p:cNvSpPr txBox="1"/>
          <p:nvPr>
            <p:ph idx="2" type="ctrTitle"/>
          </p:nvPr>
        </p:nvSpPr>
        <p:spPr>
          <a:xfrm>
            <a:off x="2503263" y="1781114"/>
            <a:ext cx="18636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DECISION TREE</a:t>
            </a:r>
            <a:endParaRPr sz="2200">
              <a:solidFill>
                <a:srgbClr val="FFD5D5"/>
              </a:solidFill>
            </a:endParaRPr>
          </a:p>
        </p:txBody>
      </p:sp>
      <p:sp>
        <p:nvSpPr>
          <p:cNvPr id="356" name="Google Shape;356;p44"/>
          <p:cNvSpPr txBox="1"/>
          <p:nvPr>
            <p:ph idx="3" type="ctrTitle"/>
          </p:nvPr>
        </p:nvSpPr>
        <p:spPr>
          <a:xfrm>
            <a:off x="4923838" y="1552525"/>
            <a:ext cx="1570200" cy="8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RANDOM FORESTS</a:t>
            </a:r>
            <a:endParaRPr sz="2200">
              <a:solidFill>
                <a:srgbClr val="FFD5D5"/>
              </a:solidFill>
            </a:endParaRPr>
          </a:p>
        </p:txBody>
      </p:sp>
      <p:sp>
        <p:nvSpPr>
          <p:cNvPr id="357" name="Google Shape;357;p44"/>
          <p:cNvSpPr txBox="1"/>
          <p:nvPr>
            <p:ph idx="5" type="ctrTitle"/>
          </p:nvPr>
        </p:nvSpPr>
        <p:spPr>
          <a:xfrm>
            <a:off x="3557413" y="3464675"/>
            <a:ext cx="20292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LOGISTIC REGRESSION</a:t>
            </a:r>
            <a:endParaRPr sz="2200">
              <a:solidFill>
                <a:srgbClr val="FFD5D5"/>
              </a:solidFill>
            </a:endParaRPr>
          </a:p>
        </p:txBody>
      </p:sp>
      <p:sp>
        <p:nvSpPr>
          <p:cNvPr id="358" name="Google Shape;358;p44"/>
          <p:cNvSpPr/>
          <p:nvPr/>
        </p:nvSpPr>
        <p:spPr>
          <a:xfrm rot="5400000">
            <a:off x="2291733" y="886404"/>
            <a:ext cx="2286690" cy="2157233"/>
          </a:xfrm>
          <a:prstGeom prst="flowChartPreparation">
            <a:avLst/>
          </a:prstGeom>
          <a:no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p:nvPr/>
        </p:nvSpPr>
        <p:spPr>
          <a:xfrm>
            <a:off x="787325" y="2079475"/>
            <a:ext cx="7569300" cy="29616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737975" spcFirstLastPara="1" rIns="91425" wrap="square" tIns="0">
            <a:noAutofit/>
          </a:bodyPr>
          <a:lstStyle/>
          <a:p>
            <a:pPr indent="0" lvl="0" marL="0" rtl="0" algn="l">
              <a:spcBef>
                <a:spcPts val="0"/>
              </a:spcBef>
              <a:spcAft>
                <a:spcPts val="0"/>
              </a:spcAft>
              <a:buNone/>
            </a:pPr>
            <a:r>
              <a:rPr lang="en-GB" sz="2400" u="sng">
                <a:solidFill>
                  <a:schemeClr val="dk2"/>
                </a:solidFill>
                <a:latin typeface="Squada One"/>
                <a:ea typeface="Squada One"/>
                <a:cs typeface="Squada One"/>
                <a:sym typeface="Squada One"/>
              </a:rPr>
              <a:t>MODEL EVALUATION</a:t>
            </a:r>
            <a:endParaRPr sz="1600">
              <a:solidFill>
                <a:schemeClr val="dk2"/>
              </a:solidFill>
              <a:latin typeface="Squada One"/>
              <a:ea typeface="Squada One"/>
              <a:cs typeface="Squada One"/>
              <a:sym typeface="Squada One"/>
            </a:endParaRPr>
          </a:p>
          <a:p>
            <a:pPr indent="0" lvl="0" marL="0" rtl="0" algn="l">
              <a:spcBef>
                <a:spcPts val="1000"/>
              </a:spcBef>
              <a:spcAft>
                <a:spcPts val="0"/>
              </a:spcAft>
              <a:buNone/>
            </a:pPr>
            <a:r>
              <a:rPr lang="en-GB" sz="1600">
                <a:solidFill>
                  <a:schemeClr val="dk2"/>
                </a:solidFill>
                <a:latin typeface="Squada One"/>
                <a:ea typeface="Squada One"/>
                <a:cs typeface="Squada One"/>
                <a:sym typeface="Squada One"/>
              </a:rPr>
              <a:t>BASE-CASE FOR COMPARISON</a:t>
            </a:r>
            <a:endParaRPr sz="1600">
              <a:solidFill>
                <a:schemeClr val="dk2"/>
              </a:solidFill>
              <a:latin typeface="Squada One"/>
              <a:ea typeface="Squada One"/>
              <a:cs typeface="Squada One"/>
              <a:sym typeface="Squada One"/>
            </a:endParaRPr>
          </a:p>
        </p:txBody>
      </p:sp>
      <p:sp>
        <p:nvSpPr>
          <p:cNvPr id="364" name="Google Shape;364;p45"/>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DECISION TREE</a:t>
            </a:r>
            <a:endParaRPr/>
          </a:p>
        </p:txBody>
      </p:sp>
      <p:sp>
        <p:nvSpPr>
          <p:cNvPr id="365" name="Google Shape;365;p45"/>
          <p:cNvSpPr txBox="1"/>
          <p:nvPr>
            <p:ph idx="3" type="ctrTitle"/>
          </p:nvPr>
        </p:nvSpPr>
        <p:spPr>
          <a:xfrm>
            <a:off x="3018000" y="1098825"/>
            <a:ext cx="5375100" cy="84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1900">
                <a:latin typeface="Squada One"/>
                <a:ea typeface="Squada One"/>
                <a:cs typeface="Squada One"/>
                <a:sym typeface="Squada One"/>
              </a:rPr>
              <a:t>Classifies the binary response variable (Phishing URL) based on </a:t>
            </a:r>
            <a:r>
              <a:rPr lang="en-GB" sz="1900"/>
              <a:t>different features of the URL</a:t>
            </a:r>
            <a:r>
              <a:rPr lang="en-GB" sz="1900">
                <a:latin typeface="Squada One"/>
                <a:ea typeface="Squada One"/>
                <a:cs typeface="Squada One"/>
                <a:sym typeface="Squada One"/>
              </a:rPr>
              <a:t> </a:t>
            </a:r>
            <a:endParaRPr sz="1900">
              <a:latin typeface="Squada One"/>
              <a:ea typeface="Squada One"/>
              <a:cs typeface="Squada One"/>
              <a:sym typeface="Squada One"/>
            </a:endParaRPr>
          </a:p>
        </p:txBody>
      </p:sp>
      <p:sp>
        <p:nvSpPr>
          <p:cNvPr id="366" name="Google Shape;366;p45"/>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787325" y="3145300"/>
            <a:ext cx="3419000" cy="1895625"/>
          </a:xfrm>
          <a:prstGeom prst="rect">
            <a:avLst/>
          </a:prstGeom>
          <a:noFill/>
          <a:ln cap="flat" cmpd="sng" w="9525">
            <a:solidFill>
              <a:srgbClr val="05C4C4"/>
            </a:solidFill>
            <a:prstDash val="solid"/>
            <a:round/>
            <a:headEnd len="sm" w="sm" type="none"/>
            <a:tailEnd len="sm" w="sm" type="none"/>
          </a:ln>
        </p:spPr>
      </p:pic>
      <p:pic>
        <p:nvPicPr>
          <p:cNvPr id="368" name="Google Shape;368;p45"/>
          <p:cNvPicPr preferRelativeResize="0"/>
          <p:nvPr/>
        </p:nvPicPr>
        <p:blipFill rotWithShape="1">
          <a:blip r:embed="rId4">
            <a:alphaModFix/>
          </a:blip>
          <a:srcRect b="0" l="0" r="0" t="1390"/>
          <a:stretch/>
        </p:blipFill>
        <p:spPr>
          <a:xfrm>
            <a:off x="4206325" y="2492275"/>
            <a:ext cx="4150300" cy="2548803"/>
          </a:xfrm>
          <a:prstGeom prst="rect">
            <a:avLst/>
          </a:prstGeom>
          <a:noFill/>
          <a:ln cap="flat" cmpd="sng" w="9525">
            <a:solidFill>
              <a:srgbClr val="05C4C4"/>
            </a:solidFill>
            <a:prstDash val="solid"/>
            <a:round/>
            <a:headEnd len="sm" w="sm" type="none"/>
            <a:tailEnd len="sm" w="sm" type="none"/>
          </a:ln>
        </p:spPr>
      </p:pic>
      <p:sp>
        <p:nvSpPr>
          <p:cNvPr id="369" name="Google Shape;369;p45"/>
          <p:cNvSpPr/>
          <p:nvPr/>
        </p:nvSpPr>
        <p:spPr>
          <a:xfrm>
            <a:off x="2903100" y="4391675"/>
            <a:ext cx="286800" cy="120000"/>
          </a:xfrm>
          <a:prstGeom prst="leftArrow">
            <a:avLst>
              <a:gd fmla="val 50000" name="adj1"/>
              <a:gd fmla="val 50000" name="adj2"/>
            </a:avLst>
          </a:prstGeom>
          <a:solidFill>
            <a:srgbClr val="FB9E96"/>
          </a:solidFill>
          <a:ln cap="flat" cmpd="sng" w="9525">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5"/>
          <p:cNvSpPr/>
          <p:nvPr/>
        </p:nvSpPr>
        <p:spPr>
          <a:xfrm>
            <a:off x="787325" y="3160200"/>
            <a:ext cx="2230800" cy="670500"/>
          </a:xfrm>
          <a:prstGeom prst="rect">
            <a:avLst/>
          </a:prstGeom>
          <a:noFill/>
          <a:ln cap="flat" cmpd="sng" w="19050">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374" name="Shape 374"/>
        <p:cNvGrpSpPr/>
        <p:nvPr/>
      </p:nvGrpSpPr>
      <p:grpSpPr>
        <a:xfrm>
          <a:off x="0" y="0"/>
          <a:ext cx="0" cy="0"/>
          <a:chOff x="0" y="0"/>
          <a:chExt cx="0" cy="0"/>
        </a:xfrm>
      </p:grpSpPr>
      <p:sp>
        <p:nvSpPr>
          <p:cNvPr id="375" name="Google Shape;375;p46"/>
          <p:cNvSpPr/>
          <p:nvPr/>
        </p:nvSpPr>
        <p:spPr>
          <a:xfrm rot="5400000">
            <a:off x="2291733"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rot="5400000">
            <a:off x="3428661" y="282856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rot="5400000">
            <a:off x="4565600"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txBox="1"/>
          <p:nvPr>
            <p:ph type="ctrTitle"/>
          </p:nvPr>
        </p:nvSpPr>
        <p:spPr>
          <a:xfrm>
            <a:off x="279575" y="152250"/>
            <a:ext cx="72864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 MODELS</a:t>
            </a:r>
            <a:endParaRPr/>
          </a:p>
        </p:txBody>
      </p:sp>
      <p:sp>
        <p:nvSpPr>
          <p:cNvPr id="379" name="Google Shape;379;p46"/>
          <p:cNvSpPr txBox="1"/>
          <p:nvPr>
            <p:ph idx="2" type="ctrTitle"/>
          </p:nvPr>
        </p:nvSpPr>
        <p:spPr>
          <a:xfrm>
            <a:off x="2503263" y="1781114"/>
            <a:ext cx="18636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DECISION TREE</a:t>
            </a:r>
            <a:endParaRPr sz="2200">
              <a:solidFill>
                <a:srgbClr val="FFD5D5"/>
              </a:solidFill>
            </a:endParaRPr>
          </a:p>
        </p:txBody>
      </p:sp>
      <p:sp>
        <p:nvSpPr>
          <p:cNvPr id="380" name="Google Shape;380;p46"/>
          <p:cNvSpPr txBox="1"/>
          <p:nvPr>
            <p:ph idx="3" type="ctrTitle"/>
          </p:nvPr>
        </p:nvSpPr>
        <p:spPr>
          <a:xfrm>
            <a:off x="4923838" y="1552525"/>
            <a:ext cx="1570200" cy="8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RANDOM FORESTS</a:t>
            </a:r>
            <a:endParaRPr sz="2200">
              <a:solidFill>
                <a:srgbClr val="FFD5D5"/>
              </a:solidFill>
            </a:endParaRPr>
          </a:p>
        </p:txBody>
      </p:sp>
      <p:sp>
        <p:nvSpPr>
          <p:cNvPr id="381" name="Google Shape;381;p46"/>
          <p:cNvSpPr txBox="1"/>
          <p:nvPr>
            <p:ph idx="5" type="ctrTitle"/>
          </p:nvPr>
        </p:nvSpPr>
        <p:spPr>
          <a:xfrm>
            <a:off x="3557413" y="3464675"/>
            <a:ext cx="20292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LOGISTIC REGRESSION</a:t>
            </a:r>
            <a:endParaRPr sz="2200">
              <a:solidFill>
                <a:srgbClr val="FFD5D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60" name="Shape 160"/>
        <p:cNvGrpSpPr/>
        <p:nvPr/>
      </p:nvGrpSpPr>
      <p:grpSpPr>
        <a:xfrm>
          <a:off x="0" y="0"/>
          <a:ext cx="0" cy="0"/>
          <a:chOff x="0" y="0"/>
          <a:chExt cx="0" cy="0"/>
        </a:xfrm>
      </p:grpSpPr>
      <p:sp>
        <p:nvSpPr>
          <p:cNvPr id="161" name="Google Shape;161;p29"/>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TABLE OF CONTENTS</a:t>
            </a:r>
            <a:endParaRPr/>
          </a:p>
        </p:txBody>
      </p:sp>
      <p:sp>
        <p:nvSpPr>
          <p:cNvPr id="162" name="Google Shape;162;p29"/>
          <p:cNvSpPr txBox="1"/>
          <p:nvPr>
            <p:ph type="ctrTitle"/>
          </p:nvPr>
        </p:nvSpPr>
        <p:spPr>
          <a:xfrm>
            <a:off x="21476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DATA PREPARATION</a:t>
            </a:r>
            <a:endParaRPr sz="1800"/>
          </a:p>
        </p:txBody>
      </p:sp>
      <p:sp>
        <p:nvSpPr>
          <p:cNvPr id="163" name="Google Shape;163;p29"/>
          <p:cNvSpPr txBox="1"/>
          <p:nvPr>
            <p:ph idx="1" type="subTitle"/>
          </p:nvPr>
        </p:nvSpPr>
        <p:spPr>
          <a:xfrm>
            <a:off x="2328399" y="2497988"/>
            <a:ext cx="22677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Data cleaning &amp; Principal Component Analysis (PCA)</a:t>
            </a:r>
            <a:endParaRPr sz="1400"/>
          </a:p>
          <a:p>
            <a:pPr indent="0" lvl="0" marL="0" rtl="0" algn="ctr">
              <a:spcBef>
                <a:spcPts val="0"/>
              </a:spcBef>
              <a:spcAft>
                <a:spcPts val="0"/>
              </a:spcAft>
              <a:buNone/>
            </a:pPr>
            <a:r>
              <a:t/>
            </a:r>
            <a:endParaRPr sz="1400"/>
          </a:p>
        </p:txBody>
      </p:sp>
      <p:sp>
        <p:nvSpPr>
          <p:cNvPr id="164" name="Google Shape;164;p29"/>
          <p:cNvSpPr txBox="1"/>
          <p:nvPr>
            <p:ph idx="9" type="title"/>
          </p:nvPr>
        </p:nvSpPr>
        <p:spPr>
          <a:xfrm>
            <a:off x="25853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02</a:t>
            </a:r>
            <a:endParaRPr/>
          </a:p>
        </p:txBody>
      </p:sp>
      <p:sp>
        <p:nvSpPr>
          <p:cNvPr id="165" name="Google Shape;165;p29"/>
          <p:cNvSpPr txBox="1"/>
          <p:nvPr>
            <p:ph idx="2" type="ctrTitle"/>
          </p:nvPr>
        </p:nvSpPr>
        <p:spPr>
          <a:xfrm>
            <a:off x="21476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MODEL IMPROVEMENTS</a:t>
            </a:r>
            <a:endParaRPr sz="1800"/>
          </a:p>
        </p:txBody>
      </p:sp>
      <p:sp>
        <p:nvSpPr>
          <p:cNvPr id="166" name="Google Shape;166;p29"/>
          <p:cNvSpPr txBox="1"/>
          <p:nvPr>
            <p:ph idx="3" type="subTitle"/>
          </p:nvPr>
        </p:nvSpPr>
        <p:spPr>
          <a:xfrm>
            <a:off x="2394099" y="4045100"/>
            <a:ext cx="21363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Conduct Feature Selection and select key variables</a:t>
            </a:r>
            <a:endParaRPr sz="1400"/>
          </a:p>
        </p:txBody>
      </p:sp>
      <p:sp>
        <p:nvSpPr>
          <p:cNvPr id="167" name="Google Shape;167;p29"/>
          <p:cNvSpPr txBox="1"/>
          <p:nvPr>
            <p:ph idx="13" type="title"/>
          </p:nvPr>
        </p:nvSpPr>
        <p:spPr>
          <a:xfrm>
            <a:off x="25853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04</a:t>
            </a:r>
            <a:endParaRPr/>
          </a:p>
        </p:txBody>
      </p:sp>
      <p:sp>
        <p:nvSpPr>
          <p:cNvPr id="168" name="Google Shape;168;p29"/>
          <p:cNvSpPr txBox="1"/>
          <p:nvPr>
            <p:ph idx="4" type="ctrTitle"/>
          </p:nvPr>
        </p:nvSpPr>
        <p:spPr>
          <a:xfrm>
            <a:off x="44433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MACHINE LEARNING</a:t>
            </a:r>
            <a:endParaRPr sz="1800"/>
          </a:p>
        </p:txBody>
      </p:sp>
      <p:sp>
        <p:nvSpPr>
          <p:cNvPr id="169" name="Google Shape;169;p29"/>
          <p:cNvSpPr txBox="1"/>
          <p:nvPr>
            <p:ph idx="5" type="subTitle"/>
          </p:nvPr>
        </p:nvSpPr>
        <p:spPr>
          <a:xfrm>
            <a:off x="4548048" y="2497988"/>
            <a:ext cx="24198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Conduct 2 rounds of model building and evaluation</a:t>
            </a:r>
            <a:endParaRPr sz="1400"/>
          </a:p>
        </p:txBody>
      </p:sp>
      <p:sp>
        <p:nvSpPr>
          <p:cNvPr id="170" name="Google Shape;170;p29"/>
          <p:cNvSpPr txBox="1"/>
          <p:nvPr>
            <p:ph idx="14" type="title"/>
          </p:nvPr>
        </p:nvSpPr>
        <p:spPr>
          <a:xfrm>
            <a:off x="48810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03</a:t>
            </a:r>
            <a:endParaRPr/>
          </a:p>
        </p:txBody>
      </p:sp>
      <p:sp>
        <p:nvSpPr>
          <p:cNvPr id="171" name="Google Shape;171;p29"/>
          <p:cNvSpPr txBox="1"/>
          <p:nvPr>
            <p:ph idx="7" type="subTitle"/>
          </p:nvPr>
        </p:nvSpPr>
        <p:spPr>
          <a:xfrm>
            <a:off x="4719200" y="4045100"/>
            <a:ext cx="2077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Conduct ensembling with the 3 models </a:t>
            </a:r>
            <a:endParaRPr sz="1400"/>
          </a:p>
        </p:txBody>
      </p:sp>
      <p:sp>
        <p:nvSpPr>
          <p:cNvPr id="172" name="Google Shape;172;p29"/>
          <p:cNvSpPr txBox="1"/>
          <p:nvPr>
            <p:ph idx="15" type="title"/>
          </p:nvPr>
        </p:nvSpPr>
        <p:spPr>
          <a:xfrm>
            <a:off x="48810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05</a:t>
            </a:r>
            <a:endParaRPr/>
          </a:p>
        </p:txBody>
      </p:sp>
      <p:sp>
        <p:nvSpPr>
          <p:cNvPr id="173" name="Google Shape;173;p29"/>
          <p:cNvSpPr txBox="1"/>
          <p:nvPr>
            <p:ph type="ctrTitle"/>
          </p:nvPr>
        </p:nvSpPr>
        <p:spPr>
          <a:xfrm>
            <a:off x="-163318" y="273718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PROBLEM STATEMENT</a:t>
            </a:r>
            <a:endParaRPr sz="1800"/>
          </a:p>
        </p:txBody>
      </p:sp>
      <p:sp>
        <p:nvSpPr>
          <p:cNvPr id="174" name="Google Shape;174;p29"/>
          <p:cNvSpPr txBox="1"/>
          <p:nvPr>
            <p:ph idx="1" type="subTitle"/>
          </p:nvPr>
        </p:nvSpPr>
        <p:spPr>
          <a:xfrm>
            <a:off x="198032" y="319865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Problem of identifying </a:t>
            </a:r>
            <a:endParaRPr sz="1400"/>
          </a:p>
          <a:p>
            <a:pPr indent="0" lvl="0" marL="0" rtl="0" algn="ctr">
              <a:spcBef>
                <a:spcPts val="0"/>
              </a:spcBef>
              <a:spcAft>
                <a:spcPts val="0"/>
              </a:spcAft>
              <a:buNone/>
            </a:pPr>
            <a:r>
              <a:rPr lang="en-GB" sz="1400"/>
              <a:t>phishing URLs</a:t>
            </a:r>
            <a:endParaRPr sz="1400"/>
          </a:p>
        </p:txBody>
      </p:sp>
      <p:sp>
        <p:nvSpPr>
          <p:cNvPr id="175" name="Google Shape;175;p29"/>
          <p:cNvSpPr txBox="1"/>
          <p:nvPr>
            <p:ph idx="9" type="title"/>
          </p:nvPr>
        </p:nvSpPr>
        <p:spPr>
          <a:xfrm>
            <a:off x="274382" y="231661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01</a:t>
            </a:r>
            <a:endParaRPr/>
          </a:p>
        </p:txBody>
      </p:sp>
      <p:sp>
        <p:nvSpPr>
          <p:cNvPr id="176" name="Google Shape;176;p29"/>
          <p:cNvSpPr txBox="1"/>
          <p:nvPr>
            <p:ph type="ctrTitle"/>
          </p:nvPr>
        </p:nvSpPr>
        <p:spPr>
          <a:xfrm>
            <a:off x="6694707" y="273718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LESSONS LEARNT</a:t>
            </a:r>
            <a:endParaRPr sz="1800"/>
          </a:p>
        </p:txBody>
      </p:sp>
      <p:sp>
        <p:nvSpPr>
          <p:cNvPr id="177" name="Google Shape;177;p29"/>
          <p:cNvSpPr txBox="1"/>
          <p:nvPr>
            <p:ph idx="1" type="subTitle"/>
          </p:nvPr>
        </p:nvSpPr>
        <p:spPr>
          <a:xfrm>
            <a:off x="7056057" y="3198650"/>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Key learning points from this Mini-Project</a:t>
            </a:r>
            <a:endParaRPr sz="1400"/>
          </a:p>
        </p:txBody>
      </p:sp>
      <p:sp>
        <p:nvSpPr>
          <p:cNvPr id="178" name="Google Shape;178;p29"/>
          <p:cNvSpPr txBox="1"/>
          <p:nvPr>
            <p:ph idx="9" type="title"/>
          </p:nvPr>
        </p:nvSpPr>
        <p:spPr>
          <a:xfrm>
            <a:off x="7132407" y="231661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06</a:t>
            </a:r>
            <a:endParaRPr/>
          </a:p>
        </p:txBody>
      </p:sp>
      <p:sp>
        <p:nvSpPr>
          <p:cNvPr id="179" name="Google Shape;179;p29"/>
          <p:cNvSpPr txBox="1"/>
          <p:nvPr>
            <p:ph idx="6" type="ctrTitle"/>
          </p:nvPr>
        </p:nvSpPr>
        <p:spPr>
          <a:xfrm>
            <a:off x="44433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1800"/>
              <a:t>MODEL ENSEMBLING</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p:nvPr/>
        </p:nvSpPr>
        <p:spPr>
          <a:xfrm>
            <a:off x="787325" y="2079475"/>
            <a:ext cx="7569300" cy="29616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737975" spcFirstLastPara="1" rIns="91425" wrap="square" tIns="0">
            <a:noAutofit/>
          </a:bodyPr>
          <a:lstStyle/>
          <a:p>
            <a:pPr indent="0" lvl="0" marL="0" rtl="0" algn="l">
              <a:spcBef>
                <a:spcPts val="0"/>
              </a:spcBef>
              <a:spcAft>
                <a:spcPts val="0"/>
              </a:spcAft>
              <a:buNone/>
            </a:pPr>
            <a:r>
              <a:rPr lang="en-GB" sz="2400" u="sng">
                <a:solidFill>
                  <a:schemeClr val="dk2"/>
                </a:solidFill>
                <a:latin typeface="Squada One"/>
                <a:ea typeface="Squada One"/>
                <a:cs typeface="Squada One"/>
                <a:sym typeface="Squada One"/>
              </a:rPr>
              <a:t>MODEL EVALUATION</a:t>
            </a:r>
            <a:endParaRPr sz="1600">
              <a:solidFill>
                <a:schemeClr val="dk2"/>
              </a:solidFill>
              <a:latin typeface="Squada One"/>
              <a:ea typeface="Squada One"/>
              <a:cs typeface="Squada One"/>
              <a:sym typeface="Squada One"/>
            </a:endParaRPr>
          </a:p>
          <a:p>
            <a:pPr indent="0" lvl="0" marL="0" rtl="0" algn="l">
              <a:spcBef>
                <a:spcPts val="1000"/>
              </a:spcBef>
              <a:spcAft>
                <a:spcPts val="0"/>
              </a:spcAft>
              <a:buNone/>
            </a:pPr>
            <a:r>
              <a:t/>
            </a:r>
            <a:endParaRPr sz="1600">
              <a:solidFill>
                <a:schemeClr val="dk2"/>
              </a:solidFill>
              <a:latin typeface="Squada One"/>
              <a:ea typeface="Squada One"/>
              <a:cs typeface="Squada One"/>
              <a:sym typeface="Squada One"/>
            </a:endParaRPr>
          </a:p>
        </p:txBody>
      </p:sp>
      <p:pic>
        <p:nvPicPr>
          <p:cNvPr id="387" name="Google Shape;387;p47"/>
          <p:cNvPicPr preferRelativeResize="0"/>
          <p:nvPr/>
        </p:nvPicPr>
        <p:blipFill>
          <a:blip r:embed="rId3">
            <a:alphaModFix/>
          </a:blip>
          <a:stretch>
            <a:fillRect/>
          </a:stretch>
        </p:blipFill>
        <p:spPr>
          <a:xfrm>
            <a:off x="787325" y="3160200"/>
            <a:ext cx="3419000" cy="1861144"/>
          </a:xfrm>
          <a:prstGeom prst="rect">
            <a:avLst/>
          </a:prstGeom>
          <a:noFill/>
          <a:ln cap="flat" cmpd="sng" w="9525">
            <a:solidFill>
              <a:srgbClr val="05C4C4"/>
            </a:solidFill>
            <a:prstDash val="solid"/>
            <a:round/>
            <a:headEnd len="sm" w="sm" type="none"/>
            <a:tailEnd len="sm" w="sm" type="none"/>
          </a:ln>
        </p:spPr>
      </p:pic>
      <p:sp>
        <p:nvSpPr>
          <p:cNvPr id="388" name="Google Shape;388;p47"/>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RANDOM FORESTS</a:t>
            </a:r>
            <a:endParaRPr/>
          </a:p>
        </p:txBody>
      </p:sp>
      <p:sp>
        <p:nvSpPr>
          <p:cNvPr id="389" name="Google Shape;389;p47"/>
          <p:cNvSpPr txBox="1"/>
          <p:nvPr>
            <p:ph idx="3" type="ctrTitle"/>
          </p:nvPr>
        </p:nvSpPr>
        <p:spPr>
          <a:xfrm>
            <a:off x="3018000" y="1098825"/>
            <a:ext cx="53751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Constructs multiple decision trees and takes the </a:t>
            </a:r>
            <a:br>
              <a:rPr lang="en-GB" sz="1900"/>
            </a:br>
            <a:r>
              <a:rPr lang="en-GB" sz="1900"/>
              <a:t>majority vote for classifying the response variable</a:t>
            </a:r>
            <a:endParaRPr sz="1900"/>
          </a:p>
          <a:p>
            <a:pPr indent="0" lvl="0" marL="0" rtl="0" algn="r">
              <a:spcBef>
                <a:spcPts val="1600"/>
              </a:spcBef>
              <a:spcAft>
                <a:spcPts val="0"/>
              </a:spcAft>
              <a:buNone/>
            </a:pPr>
            <a:r>
              <a:t/>
            </a:r>
            <a:endParaRPr sz="1900"/>
          </a:p>
        </p:txBody>
      </p:sp>
      <p:sp>
        <p:nvSpPr>
          <p:cNvPr id="390" name="Google Shape;390;p47"/>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7"/>
          <p:cNvSpPr/>
          <p:nvPr/>
        </p:nvSpPr>
        <p:spPr>
          <a:xfrm>
            <a:off x="2903100" y="4391675"/>
            <a:ext cx="286800" cy="120000"/>
          </a:xfrm>
          <a:prstGeom prst="leftArrow">
            <a:avLst>
              <a:gd fmla="val 50000" name="adj1"/>
              <a:gd fmla="val 50000" name="adj2"/>
            </a:avLst>
          </a:prstGeom>
          <a:solidFill>
            <a:srgbClr val="FB9E96"/>
          </a:solidFill>
          <a:ln cap="flat" cmpd="sng" w="9525">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p:nvPr/>
        </p:nvSpPr>
        <p:spPr>
          <a:xfrm>
            <a:off x="787325" y="3160200"/>
            <a:ext cx="2230800" cy="670500"/>
          </a:xfrm>
          <a:prstGeom prst="rect">
            <a:avLst/>
          </a:prstGeom>
          <a:noFill/>
          <a:ln cap="flat" cmpd="sng" w="19050">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7"/>
          <p:cNvSpPr txBox="1"/>
          <p:nvPr/>
        </p:nvSpPr>
        <p:spPr>
          <a:xfrm>
            <a:off x="971175" y="2571750"/>
            <a:ext cx="305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42FFB7"/>
                </a:solidFill>
                <a:latin typeface="Squada One"/>
                <a:ea typeface="Squada One"/>
                <a:cs typeface="Squada One"/>
                <a:sym typeface="Squada One"/>
              </a:rPr>
              <a:t>9% increase </a:t>
            </a:r>
            <a:r>
              <a:rPr lang="en-GB" sz="1500">
                <a:solidFill>
                  <a:schemeClr val="dk2"/>
                </a:solidFill>
                <a:latin typeface="Squada One"/>
                <a:ea typeface="Squada One"/>
                <a:cs typeface="Squada One"/>
                <a:sym typeface="Squada One"/>
              </a:rPr>
              <a:t>in Classification Accuracy </a:t>
            </a:r>
            <a:endParaRPr sz="1500">
              <a:solidFill>
                <a:schemeClr val="dk2"/>
              </a:solidFill>
              <a:latin typeface="Squada One"/>
              <a:ea typeface="Squada One"/>
              <a:cs typeface="Squada One"/>
              <a:sym typeface="Squada One"/>
            </a:endParaRPr>
          </a:p>
          <a:p>
            <a:pPr indent="0" lvl="0" marL="0" rtl="0" algn="ctr">
              <a:spcBef>
                <a:spcPts val="0"/>
              </a:spcBef>
              <a:spcAft>
                <a:spcPts val="0"/>
              </a:spcAft>
              <a:buNone/>
            </a:pPr>
            <a:r>
              <a:rPr lang="en-GB" sz="1500">
                <a:solidFill>
                  <a:srgbClr val="FB9E96"/>
                </a:solidFill>
                <a:latin typeface="Squada One"/>
                <a:ea typeface="Squada One"/>
                <a:cs typeface="Squada One"/>
                <a:sym typeface="Squada One"/>
              </a:rPr>
              <a:t>12% reduction </a:t>
            </a:r>
            <a:r>
              <a:rPr lang="en-GB" sz="1500">
                <a:solidFill>
                  <a:schemeClr val="dk2"/>
                </a:solidFill>
                <a:latin typeface="Squada One"/>
                <a:ea typeface="Squada One"/>
                <a:cs typeface="Squada One"/>
                <a:sym typeface="Squada One"/>
              </a:rPr>
              <a:t>in False Negative Rates </a:t>
            </a:r>
            <a:endParaRPr sz="1500">
              <a:solidFill>
                <a:schemeClr val="dk2"/>
              </a:solidFill>
              <a:latin typeface="Squada One"/>
              <a:ea typeface="Squada One"/>
              <a:cs typeface="Squada One"/>
              <a:sym typeface="Squada One"/>
            </a:endParaRPr>
          </a:p>
        </p:txBody>
      </p:sp>
      <p:pic>
        <p:nvPicPr>
          <p:cNvPr id="394" name="Google Shape;394;p47"/>
          <p:cNvPicPr preferRelativeResize="0"/>
          <p:nvPr/>
        </p:nvPicPr>
        <p:blipFill>
          <a:blip r:embed="rId4">
            <a:alphaModFix/>
          </a:blip>
          <a:stretch>
            <a:fillRect/>
          </a:stretch>
        </p:blipFill>
        <p:spPr>
          <a:xfrm>
            <a:off x="4206325" y="2453945"/>
            <a:ext cx="4150300" cy="2587130"/>
          </a:xfrm>
          <a:prstGeom prst="rect">
            <a:avLst/>
          </a:prstGeom>
          <a:noFill/>
          <a:ln cap="flat" cmpd="sng" w="9525">
            <a:solidFill>
              <a:srgbClr val="05C4C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p:nvPr/>
        </p:nvSpPr>
        <p:spPr>
          <a:xfrm>
            <a:off x="787350" y="2721775"/>
            <a:ext cx="7569300" cy="22503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306000" spcFirstLastPara="1" rIns="91425" wrap="square" tIns="0">
            <a:noAutofit/>
          </a:bodyPr>
          <a:lstStyle/>
          <a:p>
            <a:pPr indent="0" lvl="0" marL="0" rtl="0" algn="l">
              <a:spcBef>
                <a:spcPts val="0"/>
              </a:spcBef>
              <a:spcAft>
                <a:spcPts val="0"/>
              </a:spcAft>
              <a:buNone/>
            </a:pPr>
            <a:r>
              <a:rPr lang="en-GB" sz="2400" u="sng">
                <a:solidFill>
                  <a:schemeClr val="dk2"/>
                </a:solidFill>
                <a:latin typeface="Squada One"/>
                <a:ea typeface="Squada One"/>
                <a:cs typeface="Squada One"/>
                <a:sym typeface="Squada One"/>
              </a:rPr>
              <a:t>GridSearchCV Parameters</a:t>
            </a:r>
            <a:endParaRPr sz="1600">
              <a:solidFill>
                <a:schemeClr val="dk2"/>
              </a:solidFill>
              <a:latin typeface="Squada One"/>
              <a:ea typeface="Squada One"/>
              <a:cs typeface="Squada One"/>
              <a:sym typeface="Squada One"/>
            </a:endParaRPr>
          </a:p>
          <a:p>
            <a:pPr indent="0" lvl="0" marL="0" rtl="0" algn="l">
              <a:spcBef>
                <a:spcPts val="1000"/>
              </a:spcBef>
              <a:spcAft>
                <a:spcPts val="0"/>
              </a:spcAft>
              <a:buNone/>
            </a:pPr>
            <a:r>
              <a:rPr lang="en-GB" sz="1600">
                <a:solidFill>
                  <a:schemeClr val="dk2"/>
                </a:solidFill>
                <a:latin typeface="Squada One"/>
                <a:ea typeface="Squada One"/>
                <a:cs typeface="Squada One"/>
                <a:sym typeface="Squada One"/>
              </a:rPr>
              <a:t>Max_depth = {2,4,6,8,10,12}	               </a:t>
            </a:r>
            <a:r>
              <a:rPr lang="en-GB" sz="1600">
                <a:solidFill>
                  <a:srgbClr val="EFD67E"/>
                </a:solidFill>
                <a:latin typeface="Squada One"/>
                <a:ea typeface="Squada One"/>
                <a:cs typeface="Squada One"/>
                <a:sym typeface="Squada One"/>
              </a:rPr>
              <a:t>      </a:t>
            </a:r>
            <a:endParaRPr sz="1600">
              <a:solidFill>
                <a:srgbClr val="EFD67E"/>
              </a:solidFill>
              <a:latin typeface="Squada One"/>
              <a:ea typeface="Squada One"/>
              <a:cs typeface="Squada One"/>
              <a:sym typeface="Squada One"/>
            </a:endParaRPr>
          </a:p>
          <a:p>
            <a:pPr indent="0" lvl="0" marL="0" rtl="0" algn="l">
              <a:spcBef>
                <a:spcPts val="0"/>
              </a:spcBef>
              <a:spcAft>
                <a:spcPts val="0"/>
              </a:spcAft>
              <a:buNone/>
            </a:pPr>
            <a:r>
              <a:rPr lang="en-GB" sz="1600">
                <a:solidFill>
                  <a:schemeClr val="dk2"/>
                </a:solidFill>
                <a:latin typeface="Squada One"/>
                <a:ea typeface="Squada One"/>
                <a:cs typeface="Squada One"/>
                <a:sym typeface="Squada One"/>
              </a:rPr>
              <a:t>Criterion = {‘Gini’, Entropy’}</a:t>
            </a:r>
            <a:endParaRPr sz="1600">
              <a:solidFill>
                <a:schemeClr val="dk2"/>
              </a:solidFill>
              <a:latin typeface="Squada One"/>
              <a:ea typeface="Squada One"/>
              <a:cs typeface="Squada One"/>
              <a:sym typeface="Squada One"/>
            </a:endParaRPr>
          </a:p>
          <a:p>
            <a:pPr indent="0" lvl="0" marL="0" rtl="0" algn="l">
              <a:spcBef>
                <a:spcPts val="0"/>
              </a:spcBef>
              <a:spcAft>
                <a:spcPts val="0"/>
              </a:spcAft>
              <a:buNone/>
            </a:pPr>
            <a:r>
              <a:t/>
            </a:r>
            <a:endParaRPr sz="1600">
              <a:solidFill>
                <a:schemeClr val="dk2"/>
              </a:solidFill>
              <a:latin typeface="Squada One"/>
              <a:ea typeface="Squada One"/>
              <a:cs typeface="Squada One"/>
              <a:sym typeface="Squada One"/>
            </a:endParaRPr>
          </a:p>
        </p:txBody>
      </p:sp>
      <p:sp>
        <p:nvSpPr>
          <p:cNvPr id="400" name="Google Shape;400;p48"/>
          <p:cNvSpPr/>
          <p:nvPr/>
        </p:nvSpPr>
        <p:spPr>
          <a:xfrm>
            <a:off x="3250700" y="15786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8"/>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 GRIDSEARCHCV </a:t>
            </a:r>
            <a:br>
              <a:rPr lang="en-GB"/>
            </a:br>
            <a:r>
              <a:rPr lang="en-GB"/>
              <a:t>(RANDOM FORESTS)</a:t>
            </a:r>
            <a:endParaRPr/>
          </a:p>
        </p:txBody>
      </p:sp>
      <p:sp>
        <p:nvSpPr>
          <p:cNvPr id="402" name="Google Shape;402;p48"/>
          <p:cNvSpPr txBox="1"/>
          <p:nvPr>
            <p:ph idx="3" type="ctrTitle"/>
          </p:nvPr>
        </p:nvSpPr>
        <p:spPr>
          <a:xfrm>
            <a:off x="3018000" y="1632225"/>
            <a:ext cx="53751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Tests all parameter combinations and returns the</a:t>
            </a:r>
            <a:br>
              <a:rPr lang="en-GB" sz="1900"/>
            </a:br>
            <a:r>
              <a:rPr lang="en-GB" sz="1900"/>
              <a:t> </a:t>
            </a:r>
            <a:r>
              <a:rPr lang="en-GB" sz="1900">
                <a:solidFill>
                  <a:srgbClr val="EFD67E"/>
                </a:solidFill>
              </a:rPr>
              <a:t>best parameters </a:t>
            </a:r>
            <a:r>
              <a:rPr lang="en-GB" sz="1900"/>
              <a:t>using Cross-Validation method</a:t>
            </a:r>
            <a:endParaRPr sz="1900"/>
          </a:p>
          <a:p>
            <a:pPr indent="0" lvl="0" marL="0" rtl="0" algn="r">
              <a:spcBef>
                <a:spcPts val="1600"/>
              </a:spcBef>
              <a:spcAft>
                <a:spcPts val="0"/>
              </a:spcAft>
              <a:buNone/>
            </a:pPr>
            <a:r>
              <a:t/>
            </a:r>
            <a:endParaRPr sz="1900"/>
          </a:p>
        </p:txBody>
      </p:sp>
      <p:pic>
        <p:nvPicPr>
          <p:cNvPr id="403" name="Google Shape;403;p48"/>
          <p:cNvPicPr preferRelativeResize="0"/>
          <p:nvPr/>
        </p:nvPicPr>
        <p:blipFill>
          <a:blip r:embed="rId3">
            <a:alphaModFix/>
          </a:blip>
          <a:stretch>
            <a:fillRect/>
          </a:stretch>
        </p:blipFill>
        <p:spPr>
          <a:xfrm>
            <a:off x="5029200" y="3318000"/>
            <a:ext cx="3153550" cy="390700"/>
          </a:xfrm>
          <a:prstGeom prst="rect">
            <a:avLst/>
          </a:prstGeom>
          <a:noFill/>
          <a:ln>
            <a:noFill/>
          </a:ln>
        </p:spPr>
      </p:pic>
      <p:pic>
        <p:nvPicPr>
          <p:cNvPr id="404" name="Google Shape;404;p48"/>
          <p:cNvPicPr preferRelativeResize="0"/>
          <p:nvPr/>
        </p:nvPicPr>
        <p:blipFill>
          <a:blip r:embed="rId4">
            <a:alphaModFix/>
          </a:blip>
          <a:stretch>
            <a:fillRect/>
          </a:stretch>
        </p:blipFill>
        <p:spPr>
          <a:xfrm>
            <a:off x="1076350" y="3923000"/>
            <a:ext cx="4418836" cy="900000"/>
          </a:xfrm>
          <a:prstGeom prst="rect">
            <a:avLst/>
          </a:prstGeom>
          <a:noFill/>
          <a:ln>
            <a:noFill/>
          </a:ln>
        </p:spPr>
      </p:pic>
      <p:sp>
        <p:nvSpPr>
          <p:cNvPr id="405" name="Google Shape;405;p48"/>
          <p:cNvSpPr txBox="1"/>
          <p:nvPr/>
        </p:nvSpPr>
        <p:spPr>
          <a:xfrm>
            <a:off x="4205850" y="3297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EFD67E"/>
                </a:solidFill>
                <a:latin typeface="Squada One"/>
                <a:ea typeface="Squada One"/>
                <a:cs typeface="Squada One"/>
                <a:sym typeface="Squada One"/>
              </a:rPr>
              <a:t>Results: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409" name="Shape 409"/>
        <p:cNvGrpSpPr/>
        <p:nvPr/>
      </p:nvGrpSpPr>
      <p:grpSpPr>
        <a:xfrm>
          <a:off x="0" y="0"/>
          <a:ext cx="0" cy="0"/>
          <a:chOff x="0" y="0"/>
          <a:chExt cx="0" cy="0"/>
        </a:xfrm>
      </p:grpSpPr>
      <p:sp>
        <p:nvSpPr>
          <p:cNvPr id="410" name="Google Shape;410;p49"/>
          <p:cNvSpPr/>
          <p:nvPr/>
        </p:nvSpPr>
        <p:spPr>
          <a:xfrm rot="5400000">
            <a:off x="2291733"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rot="5400000">
            <a:off x="3428661" y="282856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rot="5400000">
            <a:off x="4565600" y="886404"/>
            <a:ext cx="2286690" cy="2157233"/>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txBox="1"/>
          <p:nvPr>
            <p:ph type="ctrTitle"/>
          </p:nvPr>
        </p:nvSpPr>
        <p:spPr>
          <a:xfrm>
            <a:off x="279575" y="152250"/>
            <a:ext cx="72864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MACHINE LEARNING MODELS</a:t>
            </a:r>
            <a:endParaRPr/>
          </a:p>
        </p:txBody>
      </p:sp>
      <p:sp>
        <p:nvSpPr>
          <p:cNvPr id="414" name="Google Shape;414;p49"/>
          <p:cNvSpPr txBox="1"/>
          <p:nvPr>
            <p:ph idx="2" type="ctrTitle"/>
          </p:nvPr>
        </p:nvSpPr>
        <p:spPr>
          <a:xfrm>
            <a:off x="2503263" y="1781114"/>
            <a:ext cx="18636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DECISION TREE</a:t>
            </a:r>
            <a:endParaRPr sz="2200">
              <a:solidFill>
                <a:srgbClr val="FFD5D5"/>
              </a:solidFill>
            </a:endParaRPr>
          </a:p>
        </p:txBody>
      </p:sp>
      <p:sp>
        <p:nvSpPr>
          <p:cNvPr id="415" name="Google Shape;415;p49"/>
          <p:cNvSpPr txBox="1"/>
          <p:nvPr>
            <p:ph idx="3" type="ctrTitle"/>
          </p:nvPr>
        </p:nvSpPr>
        <p:spPr>
          <a:xfrm>
            <a:off x="4923838" y="1552525"/>
            <a:ext cx="1570200" cy="8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RANDOM FORESTS</a:t>
            </a:r>
            <a:endParaRPr sz="2200">
              <a:solidFill>
                <a:srgbClr val="FFD5D5"/>
              </a:solidFill>
            </a:endParaRPr>
          </a:p>
        </p:txBody>
      </p:sp>
      <p:sp>
        <p:nvSpPr>
          <p:cNvPr id="416" name="Google Shape;416;p49"/>
          <p:cNvSpPr txBox="1"/>
          <p:nvPr>
            <p:ph idx="5" type="ctrTitle"/>
          </p:nvPr>
        </p:nvSpPr>
        <p:spPr>
          <a:xfrm>
            <a:off x="3557413" y="3464675"/>
            <a:ext cx="20292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200">
                <a:solidFill>
                  <a:srgbClr val="FFD5D5"/>
                </a:solidFill>
              </a:rPr>
              <a:t>LOGISTIC REGRESSION</a:t>
            </a:r>
            <a:endParaRPr sz="2200">
              <a:solidFill>
                <a:srgbClr val="FFD5D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p:nvPr/>
        </p:nvSpPr>
        <p:spPr>
          <a:xfrm>
            <a:off x="787325" y="2079475"/>
            <a:ext cx="7569300" cy="29616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737975" spcFirstLastPara="1" rIns="91425" wrap="square" tIns="0">
            <a:noAutofit/>
          </a:bodyPr>
          <a:lstStyle/>
          <a:p>
            <a:pPr indent="0" lvl="0" marL="0" rtl="0" algn="l">
              <a:spcBef>
                <a:spcPts val="0"/>
              </a:spcBef>
              <a:spcAft>
                <a:spcPts val="0"/>
              </a:spcAft>
              <a:buNone/>
            </a:pPr>
            <a:r>
              <a:rPr lang="en-GB" sz="2400" u="sng">
                <a:solidFill>
                  <a:schemeClr val="dk2"/>
                </a:solidFill>
                <a:latin typeface="Squada One"/>
                <a:ea typeface="Squada One"/>
                <a:cs typeface="Squada One"/>
                <a:sym typeface="Squada One"/>
              </a:rPr>
              <a:t>MODEL EVALUATION</a:t>
            </a:r>
            <a:endParaRPr sz="1600">
              <a:solidFill>
                <a:schemeClr val="dk2"/>
              </a:solidFill>
              <a:latin typeface="Squada One"/>
              <a:ea typeface="Squada One"/>
              <a:cs typeface="Squada One"/>
              <a:sym typeface="Squada One"/>
            </a:endParaRPr>
          </a:p>
          <a:p>
            <a:pPr indent="0" lvl="0" marL="0" rtl="0" algn="l">
              <a:spcBef>
                <a:spcPts val="1000"/>
              </a:spcBef>
              <a:spcAft>
                <a:spcPts val="0"/>
              </a:spcAft>
              <a:buNone/>
            </a:pPr>
            <a:r>
              <a:t/>
            </a:r>
            <a:endParaRPr sz="1600">
              <a:solidFill>
                <a:schemeClr val="dk2"/>
              </a:solidFill>
              <a:latin typeface="Squada One"/>
              <a:ea typeface="Squada One"/>
              <a:cs typeface="Squada One"/>
              <a:sym typeface="Squada One"/>
            </a:endParaRPr>
          </a:p>
        </p:txBody>
      </p:sp>
      <p:pic>
        <p:nvPicPr>
          <p:cNvPr id="422" name="Google Shape;422;p50"/>
          <p:cNvPicPr preferRelativeResize="0"/>
          <p:nvPr/>
        </p:nvPicPr>
        <p:blipFill>
          <a:blip r:embed="rId3">
            <a:alphaModFix/>
          </a:blip>
          <a:stretch>
            <a:fillRect/>
          </a:stretch>
        </p:blipFill>
        <p:spPr>
          <a:xfrm>
            <a:off x="787325" y="3160200"/>
            <a:ext cx="3419000" cy="1885629"/>
          </a:xfrm>
          <a:prstGeom prst="rect">
            <a:avLst/>
          </a:prstGeom>
          <a:noFill/>
          <a:ln cap="flat" cmpd="sng" w="9525">
            <a:solidFill>
              <a:srgbClr val="05C4C4"/>
            </a:solidFill>
            <a:prstDash val="solid"/>
            <a:round/>
            <a:headEnd len="sm" w="sm" type="none"/>
            <a:tailEnd len="sm" w="sm" type="none"/>
          </a:ln>
        </p:spPr>
      </p:pic>
      <p:sp>
        <p:nvSpPr>
          <p:cNvPr id="423" name="Google Shape;423;p50"/>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txBox="1"/>
          <p:nvPr>
            <p:ph type="ctrTitle"/>
          </p:nvPr>
        </p:nvSpPr>
        <p:spPr>
          <a:xfrm flipH="1">
            <a:off x="2593200" y="293975"/>
            <a:ext cx="5799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LOGISTIC REGRESSION</a:t>
            </a:r>
            <a:endParaRPr/>
          </a:p>
        </p:txBody>
      </p:sp>
      <p:sp>
        <p:nvSpPr>
          <p:cNvPr id="425" name="Google Shape;425;p50"/>
          <p:cNvSpPr txBox="1"/>
          <p:nvPr>
            <p:ph idx="3" type="ctrTitle"/>
          </p:nvPr>
        </p:nvSpPr>
        <p:spPr>
          <a:xfrm>
            <a:off x="3018000" y="1098825"/>
            <a:ext cx="5375100" cy="6051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1900"/>
              <a:t>Modelling the probability of discrete outcome</a:t>
            </a:r>
            <a:br>
              <a:rPr lang="en-GB" sz="1900"/>
            </a:br>
            <a:r>
              <a:rPr lang="en-GB" sz="1900"/>
              <a:t>based on feature variables</a:t>
            </a:r>
            <a:endParaRPr sz="1900"/>
          </a:p>
        </p:txBody>
      </p:sp>
      <p:sp>
        <p:nvSpPr>
          <p:cNvPr id="426" name="Google Shape;426;p50"/>
          <p:cNvSpPr/>
          <p:nvPr/>
        </p:nvSpPr>
        <p:spPr>
          <a:xfrm>
            <a:off x="2903100" y="4391675"/>
            <a:ext cx="286800" cy="120000"/>
          </a:xfrm>
          <a:prstGeom prst="leftArrow">
            <a:avLst>
              <a:gd fmla="val 50000" name="adj1"/>
              <a:gd fmla="val 50000" name="adj2"/>
            </a:avLst>
          </a:prstGeom>
          <a:solidFill>
            <a:srgbClr val="FB9E96"/>
          </a:solidFill>
          <a:ln cap="flat" cmpd="sng" w="9525">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787325" y="3160200"/>
            <a:ext cx="2645400" cy="670500"/>
          </a:xfrm>
          <a:prstGeom prst="rect">
            <a:avLst/>
          </a:prstGeom>
          <a:noFill/>
          <a:ln cap="flat" cmpd="sng" w="19050">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txBox="1"/>
          <p:nvPr/>
        </p:nvSpPr>
        <p:spPr>
          <a:xfrm>
            <a:off x="971175" y="2571750"/>
            <a:ext cx="3051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42FFB7"/>
                </a:solidFill>
                <a:latin typeface="Squada One"/>
                <a:ea typeface="Squada One"/>
                <a:cs typeface="Squada One"/>
                <a:sym typeface="Squada One"/>
              </a:rPr>
              <a:t>9% increase </a:t>
            </a:r>
            <a:r>
              <a:rPr lang="en-GB" sz="1500">
                <a:solidFill>
                  <a:schemeClr val="dk2"/>
                </a:solidFill>
                <a:latin typeface="Squada One"/>
                <a:ea typeface="Squada One"/>
                <a:cs typeface="Squada One"/>
                <a:sym typeface="Squada One"/>
              </a:rPr>
              <a:t>in Classification Accuracy </a:t>
            </a:r>
            <a:endParaRPr sz="1500">
              <a:solidFill>
                <a:schemeClr val="dk2"/>
              </a:solidFill>
              <a:latin typeface="Squada One"/>
              <a:ea typeface="Squada One"/>
              <a:cs typeface="Squada One"/>
              <a:sym typeface="Squada One"/>
            </a:endParaRPr>
          </a:p>
          <a:p>
            <a:pPr indent="0" lvl="0" marL="0" rtl="0" algn="ctr">
              <a:spcBef>
                <a:spcPts val="0"/>
              </a:spcBef>
              <a:spcAft>
                <a:spcPts val="0"/>
              </a:spcAft>
              <a:buNone/>
            </a:pPr>
            <a:r>
              <a:rPr lang="en-GB" sz="1500">
                <a:solidFill>
                  <a:srgbClr val="FB9E96"/>
                </a:solidFill>
                <a:latin typeface="Squada One"/>
                <a:ea typeface="Squada One"/>
                <a:cs typeface="Squada One"/>
                <a:sym typeface="Squada One"/>
              </a:rPr>
              <a:t>10% reduction </a:t>
            </a:r>
            <a:r>
              <a:rPr lang="en-GB" sz="1500">
                <a:solidFill>
                  <a:schemeClr val="dk2"/>
                </a:solidFill>
                <a:latin typeface="Squada One"/>
                <a:ea typeface="Squada One"/>
                <a:cs typeface="Squada One"/>
                <a:sym typeface="Squada One"/>
              </a:rPr>
              <a:t>in</a:t>
            </a:r>
            <a:r>
              <a:rPr lang="en-GB" sz="1500">
                <a:solidFill>
                  <a:schemeClr val="dk2"/>
                </a:solidFill>
                <a:latin typeface="Squada One"/>
                <a:ea typeface="Squada One"/>
                <a:cs typeface="Squada One"/>
                <a:sym typeface="Squada One"/>
              </a:rPr>
              <a:t> F</a:t>
            </a:r>
            <a:r>
              <a:rPr lang="en-GB" sz="1500">
                <a:solidFill>
                  <a:schemeClr val="dk2"/>
                </a:solidFill>
                <a:latin typeface="Squada One"/>
                <a:ea typeface="Squada One"/>
                <a:cs typeface="Squada One"/>
                <a:sym typeface="Squada One"/>
              </a:rPr>
              <a:t>alse Negative Rates </a:t>
            </a:r>
            <a:endParaRPr sz="1500">
              <a:solidFill>
                <a:schemeClr val="dk2"/>
              </a:solidFill>
              <a:latin typeface="Squada One"/>
              <a:ea typeface="Squada One"/>
              <a:cs typeface="Squada One"/>
              <a:sym typeface="Squada One"/>
            </a:endParaRPr>
          </a:p>
        </p:txBody>
      </p:sp>
      <p:pic>
        <p:nvPicPr>
          <p:cNvPr id="429" name="Google Shape;429;p50"/>
          <p:cNvPicPr preferRelativeResize="0"/>
          <p:nvPr/>
        </p:nvPicPr>
        <p:blipFill>
          <a:blip r:embed="rId4">
            <a:alphaModFix/>
          </a:blip>
          <a:stretch>
            <a:fillRect/>
          </a:stretch>
        </p:blipFill>
        <p:spPr>
          <a:xfrm>
            <a:off x="4206325" y="2436477"/>
            <a:ext cx="4150300" cy="2578773"/>
          </a:xfrm>
          <a:prstGeom prst="rect">
            <a:avLst/>
          </a:prstGeom>
          <a:noFill/>
          <a:ln cap="flat" cmpd="sng" w="9525">
            <a:solidFill>
              <a:srgbClr val="05C4C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433" name="Shape 433"/>
        <p:cNvGrpSpPr/>
        <p:nvPr/>
      </p:nvGrpSpPr>
      <p:grpSpPr>
        <a:xfrm>
          <a:off x="0" y="0"/>
          <a:ext cx="0" cy="0"/>
          <a:chOff x="0" y="0"/>
          <a:chExt cx="0" cy="0"/>
        </a:xfrm>
      </p:grpSpPr>
      <p:sp>
        <p:nvSpPr>
          <p:cNvPr id="434" name="Google Shape;434;p51"/>
          <p:cNvSpPr txBox="1"/>
          <p:nvPr>
            <p:ph type="ctrTitle"/>
          </p:nvPr>
        </p:nvSpPr>
        <p:spPr>
          <a:xfrm>
            <a:off x="1157400" y="1648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t>04</a:t>
            </a:r>
            <a:endParaRPr sz="6000"/>
          </a:p>
        </p:txBody>
      </p:sp>
      <p:sp>
        <p:nvSpPr>
          <p:cNvPr id="435" name="Google Shape;435;p51"/>
          <p:cNvSpPr txBox="1"/>
          <p:nvPr>
            <p:ph idx="1" type="subTitle"/>
          </p:nvPr>
        </p:nvSpPr>
        <p:spPr>
          <a:xfrm>
            <a:off x="2309425" y="2474550"/>
            <a:ext cx="4473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Squada One"/>
                <a:ea typeface="Squada One"/>
                <a:cs typeface="Squada One"/>
                <a:sym typeface="Squada One"/>
              </a:rPr>
              <a:t>MODEL IMPROVEMENT</a:t>
            </a:r>
            <a:endParaRPr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2"/>
          <p:cNvPicPr preferRelativeResize="0"/>
          <p:nvPr/>
        </p:nvPicPr>
        <p:blipFill rotWithShape="1">
          <a:blip r:embed="rId3">
            <a:alphaModFix/>
          </a:blip>
          <a:srcRect b="5907" l="893" r="903" t="11822"/>
          <a:stretch/>
        </p:blipFill>
        <p:spPr>
          <a:xfrm>
            <a:off x="3848325" y="2305450"/>
            <a:ext cx="5239373" cy="2469126"/>
          </a:xfrm>
          <a:prstGeom prst="rect">
            <a:avLst/>
          </a:prstGeom>
          <a:noFill/>
          <a:ln>
            <a:noFill/>
          </a:ln>
        </p:spPr>
      </p:pic>
      <p:sp>
        <p:nvSpPr>
          <p:cNvPr id="441" name="Google Shape;441;p52"/>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2"/>
          <p:cNvSpPr txBox="1"/>
          <p:nvPr>
            <p:ph idx="3" type="ctrTitle"/>
          </p:nvPr>
        </p:nvSpPr>
        <p:spPr>
          <a:xfrm>
            <a:off x="3018000" y="1098825"/>
            <a:ext cx="53751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Selecting features based on importance &amp;</a:t>
            </a:r>
            <a:br>
              <a:rPr lang="en-GB" sz="1900"/>
            </a:br>
            <a:r>
              <a:rPr lang="en-GB" sz="1900"/>
              <a:t>Including them as independent model inputs </a:t>
            </a:r>
            <a:endParaRPr sz="1900"/>
          </a:p>
          <a:p>
            <a:pPr indent="0" lvl="0" marL="0" rtl="0" algn="r">
              <a:spcBef>
                <a:spcPts val="1600"/>
              </a:spcBef>
              <a:spcAft>
                <a:spcPts val="0"/>
              </a:spcAft>
              <a:buNone/>
            </a:pPr>
            <a:r>
              <a:t/>
            </a:r>
            <a:endParaRPr sz="1900"/>
          </a:p>
        </p:txBody>
      </p:sp>
      <p:pic>
        <p:nvPicPr>
          <p:cNvPr id="443" name="Google Shape;443;p52"/>
          <p:cNvPicPr preferRelativeResize="0"/>
          <p:nvPr/>
        </p:nvPicPr>
        <p:blipFill>
          <a:blip r:embed="rId4">
            <a:alphaModFix/>
          </a:blip>
          <a:stretch>
            <a:fillRect/>
          </a:stretch>
        </p:blipFill>
        <p:spPr>
          <a:xfrm>
            <a:off x="96450" y="2305450"/>
            <a:ext cx="3675449" cy="2469126"/>
          </a:xfrm>
          <a:prstGeom prst="rect">
            <a:avLst/>
          </a:prstGeom>
          <a:noFill/>
          <a:ln>
            <a:noFill/>
          </a:ln>
        </p:spPr>
      </p:pic>
      <p:sp>
        <p:nvSpPr>
          <p:cNvPr id="444" name="Google Shape;444;p52"/>
          <p:cNvSpPr/>
          <p:nvPr/>
        </p:nvSpPr>
        <p:spPr>
          <a:xfrm>
            <a:off x="153849" y="2423799"/>
            <a:ext cx="3561000" cy="1079400"/>
          </a:xfrm>
          <a:prstGeom prst="rect">
            <a:avLst/>
          </a:prstGeom>
          <a:noFill/>
          <a:ln cap="flat" cmpd="sng" w="28575">
            <a:solidFill>
              <a:srgbClr val="FF8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52"/>
          <p:cNvCxnSpPr/>
          <p:nvPr/>
        </p:nvCxnSpPr>
        <p:spPr>
          <a:xfrm>
            <a:off x="1616600" y="4264700"/>
            <a:ext cx="2180700" cy="0"/>
          </a:xfrm>
          <a:prstGeom prst="straightConnector1">
            <a:avLst/>
          </a:prstGeom>
          <a:noFill/>
          <a:ln cap="flat" cmpd="sng" w="28575">
            <a:solidFill>
              <a:srgbClr val="FF847D"/>
            </a:solidFill>
            <a:prstDash val="solid"/>
            <a:round/>
            <a:headEnd len="med" w="med" type="none"/>
            <a:tailEnd len="med" w="med" type="triangle"/>
          </a:ln>
        </p:spPr>
      </p:cxnSp>
      <p:cxnSp>
        <p:nvCxnSpPr>
          <p:cNvPr id="446" name="Google Shape;446;p52"/>
          <p:cNvCxnSpPr/>
          <p:nvPr/>
        </p:nvCxnSpPr>
        <p:spPr>
          <a:xfrm>
            <a:off x="1616600" y="3497000"/>
            <a:ext cx="5400" cy="767700"/>
          </a:xfrm>
          <a:prstGeom prst="straightConnector1">
            <a:avLst/>
          </a:prstGeom>
          <a:noFill/>
          <a:ln cap="flat" cmpd="sng" w="28575">
            <a:solidFill>
              <a:srgbClr val="FF847D"/>
            </a:solidFill>
            <a:prstDash val="solid"/>
            <a:round/>
            <a:headEnd len="med" w="med" type="none"/>
            <a:tailEnd len="med" w="med" type="none"/>
          </a:ln>
        </p:spPr>
      </p:cxnSp>
      <p:sp>
        <p:nvSpPr>
          <p:cNvPr id="447" name="Google Shape;447;p52"/>
          <p:cNvSpPr/>
          <p:nvPr/>
        </p:nvSpPr>
        <p:spPr>
          <a:xfrm>
            <a:off x="8026000" y="2305450"/>
            <a:ext cx="1061700" cy="2469000"/>
          </a:xfrm>
          <a:prstGeom prst="rect">
            <a:avLst/>
          </a:prstGeom>
          <a:noFill/>
          <a:ln cap="flat" cmpd="sng" w="28575">
            <a:solidFill>
              <a:srgbClr val="FF8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p:nvPr/>
        </p:nvSpPr>
        <p:spPr>
          <a:xfrm>
            <a:off x="4905494" y="3548475"/>
            <a:ext cx="1061700" cy="1226100"/>
          </a:xfrm>
          <a:prstGeom prst="rect">
            <a:avLst/>
          </a:prstGeom>
          <a:noFill/>
          <a:ln cap="flat" cmpd="sng" w="28575">
            <a:solidFill>
              <a:srgbClr val="FF8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txBox="1"/>
          <p:nvPr>
            <p:ph type="ctrTitle"/>
          </p:nvPr>
        </p:nvSpPr>
        <p:spPr>
          <a:xfrm flipH="1">
            <a:off x="2593200" y="293975"/>
            <a:ext cx="5799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FEATURE SELECTION</a:t>
            </a:r>
            <a:endParaRPr/>
          </a:p>
        </p:txBody>
      </p:sp>
      <p:sp>
        <p:nvSpPr>
          <p:cNvPr id="450" name="Google Shape;450;p52"/>
          <p:cNvSpPr txBox="1"/>
          <p:nvPr>
            <p:ph idx="3" type="ctrTitle"/>
          </p:nvPr>
        </p:nvSpPr>
        <p:spPr>
          <a:xfrm>
            <a:off x="6144015" y="1945250"/>
            <a:ext cx="1677300" cy="5061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solidFill>
                  <a:srgbClr val="FFD5D5"/>
                </a:solidFill>
              </a:rPr>
              <a:t>To be excluded </a:t>
            </a:r>
            <a:endParaRPr sz="1900">
              <a:solidFill>
                <a:srgbClr val="FFD5D5"/>
              </a:solidFill>
            </a:endParaRPr>
          </a:p>
          <a:p>
            <a:pPr indent="0" lvl="0" marL="0" rtl="0" algn="r">
              <a:spcBef>
                <a:spcPts val="1600"/>
              </a:spcBef>
              <a:spcAft>
                <a:spcPts val="0"/>
              </a:spcAft>
              <a:buNone/>
            </a:pPr>
            <a:r>
              <a:t/>
            </a:r>
            <a:endParaRPr sz="1900">
              <a:solidFill>
                <a:srgbClr val="FF847D"/>
              </a:solidFill>
            </a:endParaRPr>
          </a:p>
        </p:txBody>
      </p:sp>
      <p:cxnSp>
        <p:nvCxnSpPr>
          <p:cNvPr id="451" name="Google Shape;451;p52"/>
          <p:cNvCxnSpPr/>
          <p:nvPr/>
        </p:nvCxnSpPr>
        <p:spPr>
          <a:xfrm flipH="1" rot="10800000">
            <a:off x="5967200" y="2363500"/>
            <a:ext cx="439500" cy="1200000"/>
          </a:xfrm>
          <a:prstGeom prst="straightConnector1">
            <a:avLst/>
          </a:prstGeom>
          <a:noFill/>
          <a:ln cap="flat" cmpd="sng" w="19050">
            <a:solidFill>
              <a:srgbClr val="FF847D"/>
            </a:solidFill>
            <a:prstDash val="solid"/>
            <a:round/>
            <a:headEnd len="med" w="med" type="none"/>
            <a:tailEnd len="med" w="med" type="triangle"/>
          </a:ln>
        </p:spPr>
      </p:cxnSp>
      <p:cxnSp>
        <p:nvCxnSpPr>
          <p:cNvPr id="452" name="Google Shape;452;p52"/>
          <p:cNvCxnSpPr>
            <a:stCxn id="447" idx="1"/>
          </p:cNvCxnSpPr>
          <p:nvPr/>
        </p:nvCxnSpPr>
        <p:spPr>
          <a:xfrm rot="10800000">
            <a:off x="7595500" y="2345950"/>
            <a:ext cx="430500" cy="1194000"/>
          </a:xfrm>
          <a:prstGeom prst="straightConnector1">
            <a:avLst/>
          </a:prstGeom>
          <a:noFill/>
          <a:ln cap="flat" cmpd="sng" w="19050">
            <a:solidFill>
              <a:srgbClr val="FF847D"/>
            </a:solidFill>
            <a:prstDash val="solid"/>
            <a:round/>
            <a:headEnd len="med" w="med" type="none"/>
            <a:tailEnd len="med" w="med" type="triangle"/>
          </a:ln>
        </p:spPr>
      </p:cxnSp>
      <p:pic>
        <p:nvPicPr>
          <p:cNvPr id="453" name="Google Shape;453;p52"/>
          <p:cNvPicPr preferRelativeResize="0"/>
          <p:nvPr/>
        </p:nvPicPr>
        <p:blipFill rotWithShape="1">
          <a:blip r:embed="rId5">
            <a:alphaModFix/>
          </a:blip>
          <a:srcRect b="1622" l="1330" r="821" t="36442"/>
          <a:stretch/>
        </p:blipFill>
        <p:spPr>
          <a:xfrm>
            <a:off x="65513" y="745250"/>
            <a:ext cx="3107569" cy="120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800"/>
                                        <p:tgtEl>
                                          <p:spTgt spid="453"/>
                                        </p:tgtEl>
                                      </p:cBhvr>
                                    </p:animEffect>
                                    <p:set>
                                      <p:cBhvr>
                                        <p:cTn dur="1" fill="hold">
                                          <p:stCondLst>
                                            <p:cond delay="800"/>
                                          </p:stCondLst>
                                        </p:cTn>
                                        <p:tgtEl>
                                          <p:spTgt spid="4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3"/>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MODEL COMPARISON</a:t>
            </a:r>
            <a:endParaRPr/>
          </a:p>
        </p:txBody>
      </p:sp>
      <p:sp>
        <p:nvSpPr>
          <p:cNvPr id="459" name="Google Shape;459;p53"/>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txBox="1"/>
          <p:nvPr>
            <p:ph idx="3" type="ctrTitle"/>
          </p:nvPr>
        </p:nvSpPr>
        <p:spPr>
          <a:xfrm>
            <a:off x="2884400" y="1098825"/>
            <a:ext cx="55086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Comparing the different Models based on </a:t>
            </a:r>
            <a:r>
              <a:rPr lang="en-GB" sz="1900">
                <a:solidFill>
                  <a:srgbClr val="FFC800"/>
                </a:solidFill>
              </a:rPr>
              <a:t>Accuracy</a:t>
            </a:r>
            <a:r>
              <a:rPr lang="en-GB" sz="1900"/>
              <a:t>, </a:t>
            </a:r>
            <a:r>
              <a:rPr lang="en-GB" sz="1900">
                <a:solidFill>
                  <a:srgbClr val="FFC800"/>
                </a:solidFill>
              </a:rPr>
              <a:t>Precision</a:t>
            </a:r>
            <a:r>
              <a:rPr lang="en-GB" sz="1900"/>
              <a:t>, </a:t>
            </a:r>
            <a:r>
              <a:rPr lang="en-GB" sz="1900">
                <a:solidFill>
                  <a:srgbClr val="FFC800"/>
                </a:solidFill>
              </a:rPr>
              <a:t>F1-score </a:t>
            </a:r>
            <a:r>
              <a:rPr lang="en-GB" sz="1900"/>
              <a:t>with and without feature selection</a:t>
            </a:r>
            <a:endParaRPr sz="1900"/>
          </a:p>
          <a:p>
            <a:pPr indent="0" lvl="0" marL="0" rtl="0" algn="r">
              <a:spcBef>
                <a:spcPts val="1600"/>
              </a:spcBef>
              <a:spcAft>
                <a:spcPts val="0"/>
              </a:spcAft>
              <a:buNone/>
            </a:pPr>
            <a:r>
              <a:t/>
            </a:r>
            <a:endParaRPr sz="1900"/>
          </a:p>
        </p:txBody>
      </p:sp>
      <p:sp>
        <p:nvSpPr>
          <p:cNvPr id="461" name="Google Shape;461;p53"/>
          <p:cNvSpPr/>
          <p:nvPr/>
        </p:nvSpPr>
        <p:spPr>
          <a:xfrm>
            <a:off x="615750" y="2407513"/>
            <a:ext cx="7912500" cy="18999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306000" spcFirstLastPara="1" rIns="91425" wrap="square" tIns="0">
            <a:noAutofit/>
          </a:bodyPr>
          <a:lstStyle/>
          <a:p>
            <a:pPr indent="0" lvl="0" marL="0" rtl="0" algn="l">
              <a:spcBef>
                <a:spcPts val="0"/>
              </a:spcBef>
              <a:spcAft>
                <a:spcPts val="0"/>
              </a:spcAft>
              <a:buNone/>
            </a:pPr>
            <a:r>
              <a:t/>
            </a:r>
            <a:endParaRPr sz="1600">
              <a:solidFill>
                <a:schemeClr val="dk2"/>
              </a:solidFill>
              <a:latin typeface="Squada One"/>
              <a:ea typeface="Squada One"/>
              <a:cs typeface="Squada One"/>
              <a:sym typeface="Squada One"/>
            </a:endParaRPr>
          </a:p>
          <a:p>
            <a:pPr indent="0" lvl="0" marL="0" rtl="0" algn="l">
              <a:spcBef>
                <a:spcPts val="0"/>
              </a:spcBef>
              <a:spcAft>
                <a:spcPts val="0"/>
              </a:spcAft>
              <a:buNone/>
            </a:pPr>
            <a:r>
              <a:t/>
            </a:r>
            <a:endParaRPr sz="1600">
              <a:solidFill>
                <a:schemeClr val="dk2"/>
              </a:solidFill>
              <a:latin typeface="Squada One"/>
              <a:ea typeface="Squada One"/>
              <a:cs typeface="Squada One"/>
              <a:sym typeface="Squada One"/>
            </a:endParaRPr>
          </a:p>
        </p:txBody>
      </p:sp>
      <p:pic>
        <p:nvPicPr>
          <p:cNvPr id="462" name="Google Shape;462;p53"/>
          <p:cNvPicPr preferRelativeResize="0"/>
          <p:nvPr/>
        </p:nvPicPr>
        <p:blipFill>
          <a:blip r:embed="rId3">
            <a:alphaModFix/>
          </a:blip>
          <a:stretch>
            <a:fillRect/>
          </a:stretch>
        </p:blipFill>
        <p:spPr>
          <a:xfrm>
            <a:off x="1567138" y="2580600"/>
            <a:ext cx="6009724" cy="1638050"/>
          </a:xfrm>
          <a:prstGeom prst="rect">
            <a:avLst/>
          </a:prstGeom>
          <a:noFill/>
          <a:ln>
            <a:noFill/>
          </a:ln>
        </p:spPr>
      </p:pic>
      <p:cxnSp>
        <p:nvCxnSpPr>
          <p:cNvPr id="463" name="Google Shape;463;p53"/>
          <p:cNvCxnSpPr/>
          <p:nvPr/>
        </p:nvCxnSpPr>
        <p:spPr>
          <a:xfrm flipH="1">
            <a:off x="4126763" y="2571750"/>
            <a:ext cx="10200" cy="1644000"/>
          </a:xfrm>
          <a:prstGeom prst="straightConnector1">
            <a:avLst/>
          </a:prstGeom>
          <a:noFill/>
          <a:ln cap="flat" cmpd="sng" w="9525">
            <a:solidFill>
              <a:srgbClr val="0E2A47"/>
            </a:solidFill>
            <a:prstDash val="solid"/>
            <a:round/>
            <a:headEnd len="med" w="med" type="none"/>
            <a:tailEnd len="med" w="med" type="none"/>
          </a:ln>
        </p:spPr>
      </p:cxnSp>
      <p:cxnSp>
        <p:nvCxnSpPr>
          <p:cNvPr id="464" name="Google Shape;464;p53"/>
          <p:cNvCxnSpPr/>
          <p:nvPr/>
        </p:nvCxnSpPr>
        <p:spPr>
          <a:xfrm flipH="1">
            <a:off x="5833113" y="2571750"/>
            <a:ext cx="10200" cy="1644000"/>
          </a:xfrm>
          <a:prstGeom prst="straightConnector1">
            <a:avLst/>
          </a:prstGeom>
          <a:noFill/>
          <a:ln cap="flat" cmpd="sng" w="9525">
            <a:solidFill>
              <a:srgbClr val="0E2A47"/>
            </a:solidFill>
            <a:prstDash val="solid"/>
            <a:round/>
            <a:headEnd len="med" w="med" type="none"/>
            <a:tailEnd len="med" w="med" type="none"/>
          </a:ln>
        </p:spPr>
      </p:cxnSp>
      <p:cxnSp>
        <p:nvCxnSpPr>
          <p:cNvPr id="465" name="Google Shape;465;p53"/>
          <p:cNvCxnSpPr/>
          <p:nvPr/>
        </p:nvCxnSpPr>
        <p:spPr>
          <a:xfrm flipH="1">
            <a:off x="2420413" y="2577625"/>
            <a:ext cx="10200" cy="1644000"/>
          </a:xfrm>
          <a:prstGeom prst="straightConnector1">
            <a:avLst/>
          </a:prstGeom>
          <a:noFill/>
          <a:ln cap="flat" cmpd="sng" w="9525">
            <a:solidFill>
              <a:srgbClr val="0E2A47"/>
            </a:solidFill>
            <a:prstDash val="solid"/>
            <a:round/>
            <a:headEnd len="med" w="med" type="none"/>
            <a:tailEnd len="med" w="med" type="none"/>
          </a:ln>
        </p:spPr>
      </p:cxnSp>
      <p:cxnSp>
        <p:nvCxnSpPr>
          <p:cNvPr id="466" name="Google Shape;466;p53"/>
          <p:cNvCxnSpPr/>
          <p:nvPr/>
        </p:nvCxnSpPr>
        <p:spPr>
          <a:xfrm>
            <a:off x="3300688" y="3176850"/>
            <a:ext cx="0" cy="1038900"/>
          </a:xfrm>
          <a:prstGeom prst="straightConnector1">
            <a:avLst/>
          </a:prstGeom>
          <a:noFill/>
          <a:ln cap="flat" cmpd="sng" w="9525">
            <a:solidFill>
              <a:srgbClr val="1D262D"/>
            </a:solidFill>
            <a:prstDash val="solid"/>
            <a:round/>
            <a:headEnd len="med" w="med" type="none"/>
            <a:tailEnd len="med" w="med" type="none"/>
          </a:ln>
        </p:spPr>
      </p:cxnSp>
      <p:cxnSp>
        <p:nvCxnSpPr>
          <p:cNvPr id="467" name="Google Shape;467;p53"/>
          <p:cNvCxnSpPr/>
          <p:nvPr/>
        </p:nvCxnSpPr>
        <p:spPr>
          <a:xfrm>
            <a:off x="4975963" y="3176850"/>
            <a:ext cx="0" cy="1038900"/>
          </a:xfrm>
          <a:prstGeom prst="straightConnector1">
            <a:avLst/>
          </a:prstGeom>
          <a:noFill/>
          <a:ln cap="flat" cmpd="sng" w="9525">
            <a:solidFill>
              <a:srgbClr val="1D262D"/>
            </a:solidFill>
            <a:prstDash val="solid"/>
            <a:round/>
            <a:headEnd len="med" w="med" type="none"/>
            <a:tailEnd len="med" w="med" type="none"/>
          </a:ln>
        </p:spPr>
      </p:cxnSp>
      <p:cxnSp>
        <p:nvCxnSpPr>
          <p:cNvPr id="468" name="Google Shape;468;p53"/>
          <p:cNvCxnSpPr/>
          <p:nvPr/>
        </p:nvCxnSpPr>
        <p:spPr>
          <a:xfrm>
            <a:off x="6691588" y="3176850"/>
            <a:ext cx="0" cy="1038900"/>
          </a:xfrm>
          <a:prstGeom prst="straightConnector1">
            <a:avLst/>
          </a:prstGeom>
          <a:noFill/>
          <a:ln cap="flat" cmpd="sng" w="9525">
            <a:solidFill>
              <a:srgbClr val="1D262D"/>
            </a:solidFill>
            <a:prstDash val="solid"/>
            <a:round/>
            <a:headEnd len="med" w="med" type="none"/>
            <a:tailEnd len="med" w="med" type="none"/>
          </a:ln>
        </p:spPr>
      </p:cxnSp>
      <p:sp>
        <p:nvSpPr>
          <p:cNvPr id="469" name="Google Shape;469;p53"/>
          <p:cNvSpPr/>
          <p:nvPr/>
        </p:nvSpPr>
        <p:spPr>
          <a:xfrm>
            <a:off x="4175638" y="2605050"/>
            <a:ext cx="1618800" cy="1577400"/>
          </a:xfrm>
          <a:prstGeom prst="rect">
            <a:avLst/>
          </a:prstGeom>
          <a:noFill/>
          <a:ln cap="flat" cmpd="sng" w="38100">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2822364" y="4175300"/>
            <a:ext cx="947700" cy="332700"/>
          </a:xfrm>
          <a:prstGeom prst="curvedUpArrow">
            <a:avLst>
              <a:gd fmla="val 25000" name="adj1"/>
              <a:gd fmla="val 50000" name="adj2"/>
              <a:gd fmla="val 25000" name="adj3"/>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4511189" y="4175300"/>
            <a:ext cx="947700" cy="332700"/>
          </a:xfrm>
          <a:prstGeom prst="curvedUpArrow">
            <a:avLst>
              <a:gd fmla="val 25000" name="adj1"/>
              <a:gd fmla="val 50000" name="adj2"/>
              <a:gd fmla="val 25000" name="adj3"/>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6217539" y="4175300"/>
            <a:ext cx="947700" cy="332700"/>
          </a:xfrm>
          <a:prstGeom prst="curvedUpArrow">
            <a:avLst>
              <a:gd fmla="val 25000" name="adj1"/>
              <a:gd fmla="val 50000" name="adj2"/>
              <a:gd fmla="val 25000" name="adj3"/>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900"/>
                                        <p:tgtEl>
                                          <p:spTgt spid="470"/>
                                        </p:tgtEl>
                                        <p:attrNameLst>
                                          <p:attrName>ppt_x</p:attrName>
                                        </p:attrNameLst>
                                      </p:cBhvr>
                                      <p:tavLst>
                                        <p:tav fmla="" tm="0">
                                          <p:val>
                                            <p:strVal val="#ppt_x-1"/>
                                          </p:val>
                                        </p:tav>
                                        <p:tav fmla="" tm="100000">
                                          <p:val>
                                            <p:strVal val="#ppt_x"/>
                                          </p:val>
                                        </p:tav>
                                      </p:tavLst>
                                    </p:anim>
                                  </p:childTnLst>
                                </p:cTn>
                              </p:par>
                            </p:childTnLst>
                          </p:cTn>
                        </p:par>
                        <p:par>
                          <p:cTn fill="hold">
                            <p:stCondLst>
                              <p:cond delay="900"/>
                            </p:stCondLst>
                            <p:childTnLst>
                              <p:par>
                                <p:cTn fill="hold" nodeType="afterEffect" presetClass="entr" presetID="2" presetSubtype="8">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700"/>
                                        <p:tgtEl>
                                          <p:spTgt spid="471"/>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600"/>
                                        <p:tgtEl>
                                          <p:spTgt spid="4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MODEL ENSEMBLING</a:t>
            </a:r>
            <a:endParaRPr/>
          </a:p>
        </p:txBody>
      </p:sp>
      <p:sp>
        <p:nvSpPr>
          <p:cNvPr id="478" name="Google Shape;478;p54"/>
          <p:cNvSpPr/>
          <p:nvPr/>
        </p:nvSpPr>
        <p:spPr>
          <a:xfrm>
            <a:off x="615750" y="2370913"/>
            <a:ext cx="7912500" cy="1899900"/>
          </a:xfrm>
          <a:prstGeom prst="snip1Rect">
            <a:avLst>
              <a:gd fmla="val 12918" name="adj"/>
            </a:avLst>
          </a:prstGeom>
          <a:noFill/>
          <a:ln cap="flat" cmpd="sng" w="28575">
            <a:solidFill>
              <a:srgbClr val="05C4C4"/>
            </a:solidFill>
            <a:prstDash val="solid"/>
            <a:round/>
            <a:headEnd len="sm" w="sm" type="none"/>
            <a:tailEnd len="sm" w="sm" type="none"/>
          </a:ln>
        </p:spPr>
        <p:txBody>
          <a:bodyPr anchorCtr="0" anchor="t" bIns="91425" lIns="306000" spcFirstLastPara="1" rIns="91425" wrap="square" tIns="0">
            <a:noAutofit/>
          </a:bodyPr>
          <a:lstStyle/>
          <a:p>
            <a:pPr indent="0" lvl="0" marL="0" rtl="0" algn="l">
              <a:spcBef>
                <a:spcPts val="0"/>
              </a:spcBef>
              <a:spcAft>
                <a:spcPts val="0"/>
              </a:spcAft>
              <a:buNone/>
            </a:pPr>
            <a:r>
              <a:t/>
            </a:r>
            <a:endParaRPr sz="1600">
              <a:solidFill>
                <a:schemeClr val="dk2"/>
              </a:solidFill>
              <a:latin typeface="Squada One"/>
              <a:ea typeface="Squada One"/>
              <a:cs typeface="Squada One"/>
              <a:sym typeface="Squada One"/>
            </a:endParaRPr>
          </a:p>
          <a:p>
            <a:pPr indent="0" lvl="0" marL="0" rtl="0" algn="l">
              <a:spcBef>
                <a:spcPts val="0"/>
              </a:spcBef>
              <a:spcAft>
                <a:spcPts val="0"/>
              </a:spcAft>
              <a:buNone/>
            </a:pPr>
            <a:r>
              <a:t/>
            </a:r>
            <a:endParaRPr sz="1600">
              <a:solidFill>
                <a:schemeClr val="dk2"/>
              </a:solidFill>
              <a:latin typeface="Squada One"/>
              <a:ea typeface="Squada One"/>
              <a:cs typeface="Squada One"/>
              <a:sym typeface="Squada One"/>
            </a:endParaRPr>
          </a:p>
        </p:txBody>
      </p:sp>
      <p:sp>
        <p:nvSpPr>
          <p:cNvPr id="479" name="Google Shape;479;p54"/>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4"/>
          <p:cNvSpPr txBox="1"/>
          <p:nvPr>
            <p:ph idx="3" type="ctrTitle"/>
          </p:nvPr>
        </p:nvSpPr>
        <p:spPr>
          <a:xfrm>
            <a:off x="2884400" y="1098825"/>
            <a:ext cx="55086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Use of hard voting method to ensemble the 3 machine learning models </a:t>
            </a:r>
            <a:endParaRPr sz="1900"/>
          </a:p>
          <a:p>
            <a:pPr indent="0" lvl="0" marL="0" rtl="0" algn="r">
              <a:spcBef>
                <a:spcPts val="1600"/>
              </a:spcBef>
              <a:spcAft>
                <a:spcPts val="0"/>
              </a:spcAft>
              <a:buNone/>
            </a:pPr>
            <a:r>
              <a:t/>
            </a:r>
            <a:endParaRPr sz="1900"/>
          </a:p>
          <a:p>
            <a:pPr indent="0" lvl="0" marL="0" rtl="0" algn="r">
              <a:spcBef>
                <a:spcPts val="0"/>
              </a:spcBef>
              <a:spcAft>
                <a:spcPts val="0"/>
              </a:spcAft>
              <a:buNone/>
            </a:pPr>
            <a:r>
              <a:t/>
            </a:r>
            <a:endParaRPr sz="1900"/>
          </a:p>
        </p:txBody>
      </p:sp>
      <p:pic>
        <p:nvPicPr>
          <p:cNvPr id="481" name="Google Shape;481;p54"/>
          <p:cNvPicPr preferRelativeResize="0"/>
          <p:nvPr/>
        </p:nvPicPr>
        <p:blipFill>
          <a:blip r:embed="rId3">
            <a:alphaModFix/>
          </a:blip>
          <a:stretch>
            <a:fillRect/>
          </a:stretch>
        </p:blipFill>
        <p:spPr>
          <a:xfrm>
            <a:off x="862453" y="2679150"/>
            <a:ext cx="7419098" cy="1283425"/>
          </a:xfrm>
          <a:prstGeom prst="rect">
            <a:avLst/>
          </a:prstGeom>
          <a:noFill/>
          <a:ln>
            <a:noFill/>
          </a:ln>
        </p:spPr>
      </p:pic>
      <p:sp>
        <p:nvSpPr>
          <p:cNvPr id="482" name="Google Shape;482;p54"/>
          <p:cNvSpPr/>
          <p:nvPr/>
        </p:nvSpPr>
        <p:spPr>
          <a:xfrm>
            <a:off x="2698825" y="3292075"/>
            <a:ext cx="964200" cy="670500"/>
          </a:xfrm>
          <a:prstGeom prst="rect">
            <a:avLst/>
          </a:prstGeom>
          <a:noFill/>
          <a:ln cap="flat" cmpd="sng" w="38100">
            <a:solidFill>
              <a:srgbClr val="FB9E9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4"/>
          <p:cNvSpPr/>
          <p:nvPr/>
        </p:nvSpPr>
        <p:spPr>
          <a:xfrm>
            <a:off x="3954550" y="3398425"/>
            <a:ext cx="319200" cy="457800"/>
          </a:xfrm>
          <a:prstGeom prst="up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5"/>
          <p:cNvSpPr txBox="1"/>
          <p:nvPr>
            <p:ph type="ctrTitle"/>
          </p:nvPr>
        </p:nvSpPr>
        <p:spPr>
          <a:xfrm flipH="1">
            <a:off x="3135600" y="293975"/>
            <a:ext cx="52575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DATA-DRIVEN INSIGHTS</a:t>
            </a:r>
            <a:endParaRPr/>
          </a:p>
        </p:txBody>
      </p:sp>
      <p:sp>
        <p:nvSpPr>
          <p:cNvPr id="489" name="Google Shape;489;p55"/>
          <p:cNvSpPr/>
          <p:nvPr/>
        </p:nvSpPr>
        <p:spPr>
          <a:xfrm>
            <a:off x="3250700" y="1045250"/>
            <a:ext cx="5257500" cy="900000"/>
          </a:xfrm>
          <a:prstGeom prst="snip1Rect">
            <a:avLst>
              <a:gd fmla="val 16667" name="adj"/>
            </a:avLst>
          </a:prstGeom>
          <a:noFill/>
          <a:ln cap="flat" cmpd="sng" w="2857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5"/>
          <p:cNvSpPr txBox="1"/>
          <p:nvPr>
            <p:ph idx="3" type="ctrTitle"/>
          </p:nvPr>
        </p:nvSpPr>
        <p:spPr>
          <a:xfrm>
            <a:off x="2884400" y="1098825"/>
            <a:ext cx="5508600" cy="9000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900"/>
              <a:t>We can carry out quick prediction based on the components determined in feature selection</a:t>
            </a:r>
            <a:endParaRPr sz="1900"/>
          </a:p>
          <a:p>
            <a:pPr indent="0" lvl="0" marL="0" rtl="0" algn="r">
              <a:spcBef>
                <a:spcPts val="1600"/>
              </a:spcBef>
              <a:spcAft>
                <a:spcPts val="0"/>
              </a:spcAft>
              <a:buNone/>
            </a:pPr>
            <a:r>
              <a:t/>
            </a:r>
            <a:endParaRPr sz="1900"/>
          </a:p>
          <a:p>
            <a:pPr indent="0" lvl="0" marL="0" rtl="0" algn="r">
              <a:spcBef>
                <a:spcPts val="0"/>
              </a:spcBef>
              <a:spcAft>
                <a:spcPts val="0"/>
              </a:spcAft>
              <a:buNone/>
            </a:pPr>
            <a:r>
              <a:t/>
            </a:r>
            <a:endParaRPr sz="1900"/>
          </a:p>
        </p:txBody>
      </p:sp>
      <p:pic>
        <p:nvPicPr>
          <p:cNvPr id="491" name="Google Shape;491;p55"/>
          <p:cNvPicPr preferRelativeResize="0"/>
          <p:nvPr/>
        </p:nvPicPr>
        <p:blipFill>
          <a:blip r:embed="rId3">
            <a:alphaModFix/>
          </a:blip>
          <a:stretch>
            <a:fillRect/>
          </a:stretch>
        </p:blipFill>
        <p:spPr>
          <a:xfrm>
            <a:off x="1259675" y="1998825"/>
            <a:ext cx="6624649" cy="3122375"/>
          </a:xfrm>
          <a:prstGeom prst="rect">
            <a:avLst/>
          </a:prstGeom>
          <a:noFill/>
          <a:ln>
            <a:noFill/>
          </a:ln>
        </p:spPr>
      </p:pic>
      <p:sp>
        <p:nvSpPr>
          <p:cNvPr id="492" name="Google Shape;492;p55"/>
          <p:cNvSpPr/>
          <p:nvPr/>
        </p:nvSpPr>
        <p:spPr>
          <a:xfrm>
            <a:off x="1859750" y="1998825"/>
            <a:ext cx="762000" cy="71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5"/>
          <p:cNvSpPr/>
          <p:nvPr/>
        </p:nvSpPr>
        <p:spPr>
          <a:xfrm>
            <a:off x="3291525" y="2849625"/>
            <a:ext cx="609600" cy="583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5"/>
          <p:cNvSpPr/>
          <p:nvPr/>
        </p:nvSpPr>
        <p:spPr>
          <a:xfrm>
            <a:off x="4660525" y="3033575"/>
            <a:ext cx="496500" cy="44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5"/>
          <p:cNvSpPr/>
          <p:nvPr/>
        </p:nvSpPr>
        <p:spPr>
          <a:xfrm>
            <a:off x="5935325" y="2071450"/>
            <a:ext cx="609600" cy="900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5"/>
          <p:cNvSpPr/>
          <p:nvPr/>
        </p:nvSpPr>
        <p:spPr>
          <a:xfrm>
            <a:off x="1953350" y="4618325"/>
            <a:ext cx="574800" cy="44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4677175" y="3624200"/>
            <a:ext cx="463200" cy="1124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5884625" y="4078425"/>
            <a:ext cx="711000" cy="108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p:nvPr/>
        </p:nvSpPr>
        <p:spPr>
          <a:xfrm>
            <a:off x="2912125" y="3791500"/>
            <a:ext cx="762000" cy="10440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5"/>
          <p:cNvSpPr/>
          <p:nvPr/>
        </p:nvSpPr>
        <p:spPr>
          <a:xfrm>
            <a:off x="6949750" y="2217125"/>
            <a:ext cx="762000" cy="10440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6949750" y="3791500"/>
            <a:ext cx="762000" cy="10440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505" name="Shape 505"/>
        <p:cNvGrpSpPr/>
        <p:nvPr/>
      </p:nvGrpSpPr>
      <p:grpSpPr>
        <a:xfrm>
          <a:off x="0" y="0"/>
          <a:ext cx="0" cy="0"/>
          <a:chOff x="0" y="0"/>
          <a:chExt cx="0" cy="0"/>
        </a:xfrm>
      </p:grpSpPr>
      <p:sp>
        <p:nvSpPr>
          <p:cNvPr id="506" name="Google Shape;506;p56"/>
          <p:cNvSpPr/>
          <p:nvPr/>
        </p:nvSpPr>
        <p:spPr>
          <a:xfrm>
            <a:off x="1780400" y="1177900"/>
            <a:ext cx="1988100" cy="29052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507" name="Google Shape;507;p56"/>
          <p:cNvSpPr/>
          <p:nvPr/>
        </p:nvSpPr>
        <p:spPr>
          <a:xfrm>
            <a:off x="3577850" y="1722475"/>
            <a:ext cx="1988100" cy="29052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508" name="Google Shape;508;p56"/>
          <p:cNvSpPr/>
          <p:nvPr/>
        </p:nvSpPr>
        <p:spPr>
          <a:xfrm>
            <a:off x="5375500" y="1177900"/>
            <a:ext cx="1988100" cy="29052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509" name="Google Shape;509;p56"/>
          <p:cNvSpPr txBox="1"/>
          <p:nvPr>
            <p:ph type="ctrTitle"/>
          </p:nvPr>
        </p:nvSpPr>
        <p:spPr>
          <a:xfrm flipH="1">
            <a:off x="0" y="4022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LEARNING OUTCOMES</a:t>
            </a:r>
            <a:endParaRPr/>
          </a:p>
        </p:txBody>
      </p:sp>
      <p:sp>
        <p:nvSpPr>
          <p:cNvPr id="510" name="Google Shape;510;p56"/>
          <p:cNvSpPr txBox="1"/>
          <p:nvPr/>
        </p:nvSpPr>
        <p:spPr>
          <a:xfrm flipH="1">
            <a:off x="5686825" y="2108363"/>
            <a:ext cx="1365300" cy="38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Fira Sans Extra Condensed Medium"/>
                <a:ea typeface="Fira Sans Extra Condensed Medium"/>
                <a:cs typeface="Fira Sans Extra Condensed Medium"/>
                <a:sym typeface="Fira Sans Extra Condensed Medium"/>
              </a:rPr>
              <a:t>#3</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511" name="Google Shape;511;p56"/>
          <p:cNvSpPr txBox="1"/>
          <p:nvPr/>
        </p:nvSpPr>
        <p:spPr>
          <a:xfrm flipH="1">
            <a:off x="5456350" y="2404073"/>
            <a:ext cx="18264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Fira Sans Extra Condensed Light"/>
                <a:ea typeface="Fira Sans Extra Condensed Light"/>
                <a:cs typeface="Fira Sans Extra Condensed Light"/>
                <a:sym typeface="Fira Sans Extra Condensed Light"/>
              </a:rPr>
              <a:t>GUO ZHIQI</a:t>
            </a:r>
            <a:endParaRPr sz="1200">
              <a:solidFill>
                <a:schemeClr val="dk2"/>
              </a:solidFill>
              <a:latin typeface="Fira Sans Extra Condensed Light"/>
              <a:ea typeface="Fira Sans Extra Condensed Light"/>
              <a:cs typeface="Fira Sans Extra Condensed Light"/>
              <a:sym typeface="Fira Sans Extra Condensed Light"/>
            </a:endParaRPr>
          </a:p>
        </p:txBody>
      </p:sp>
      <p:cxnSp>
        <p:nvCxnSpPr>
          <p:cNvPr id="512" name="Google Shape;512;p56"/>
          <p:cNvCxnSpPr/>
          <p:nvPr/>
        </p:nvCxnSpPr>
        <p:spPr>
          <a:xfrm>
            <a:off x="5884300" y="2459913"/>
            <a:ext cx="970500" cy="0"/>
          </a:xfrm>
          <a:prstGeom prst="straightConnector1">
            <a:avLst/>
          </a:prstGeom>
          <a:noFill/>
          <a:ln cap="flat" cmpd="sng" w="19050">
            <a:solidFill>
              <a:schemeClr val="dk2"/>
            </a:solidFill>
            <a:prstDash val="solid"/>
            <a:round/>
            <a:headEnd len="med" w="med" type="none"/>
            <a:tailEnd len="med" w="med" type="none"/>
          </a:ln>
        </p:spPr>
      </p:cxnSp>
      <p:sp>
        <p:nvSpPr>
          <p:cNvPr id="513" name="Google Shape;513;p56"/>
          <p:cNvSpPr txBox="1"/>
          <p:nvPr/>
        </p:nvSpPr>
        <p:spPr>
          <a:xfrm flipH="1">
            <a:off x="3889175" y="2624088"/>
            <a:ext cx="1365300" cy="38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Fira Sans Extra Condensed Medium"/>
                <a:ea typeface="Fira Sans Extra Condensed Medium"/>
                <a:cs typeface="Fira Sans Extra Condensed Medium"/>
                <a:sym typeface="Fira Sans Extra Condensed Medium"/>
              </a:rPr>
              <a:t>#2</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514" name="Google Shape;514;p56"/>
          <p:cNvSpPr txBox="1"/>
          <p:nvPr/>
        </p:nvSpPr>
        <p:spPr>
          <a:xfrm flipH="1">
            <a:off x="3658700" y="2919798"/>
            <a:ext cx="18264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Fira Sans Extra Condensed Light"/>
                <a:ea typeface="Fira Sans Extra Condensed Light"/>
                <a:cs typeface="Fira Sans Extra Condensed Light"/>
                <a:sym typeface="Fira Sans Extra Condensed Light"/>
              </a:rPr>
              <a:t>CLARE YEO</a:t>
            </a:r>
            <a:endParaRPr sz="1200">
              <a:solidFill>
                <a:schemeClr val="dk2"/>
              </a:solidFill>
              <a:latin typeface="Fira Sans Extra Condensed Light"/>
              <a:ea typeface="Fira Sans Extra Condensed Light"/>
              <a:cs typeface="Fira Sans Extra Condensed Light"/>
              <a:sym typeface="Fira Sans Extra Condensed Light"/>
            </a:endParaRPr>
          </a:p>
        </p:txBody>
      </p:sp>
      <p:cxnSp>
        <p:nvCxnSpPr>
          <p:cNvPr id="515" name="Google Shape;515;p56"/>
          <p:cNvCxnSpPr/>
          <p:nvPr/>
        </p:nvCxnSpPr>
        <p:spPr>
          <a:xfrm>
            <a:off x="4086650" y="2975638"/>
            <a:ext cx="970500" cy="0"/>
          </a:xfrm>
          <a:prstGeom prst="straightConnector1">
            <a:avLst/>
          </a:prstGeom>
          <a:noFill/>
          <a:ln cap="flat" cmpd="sng" w="19050">
            <a:solidFill>
              <a:schemeClr val="dk2"/>
            </a:solidFill>
            <a:prstDash val="solid"/>
            <a:round/>
            <a:headEnd len="med" w="med" type="none"/>
            <a:tailEnd len="med" w="med" type="none"/>
          </a:ln>
        </p:spPr>
      </p:cxnSp>
      <p:sp>
        <p:nvSpPr>
          <p:cNvPr id="516" name="Google Shape;516;p56"/>
          <p:cNvSpPr txBox="1"/>
          <p:nvPr/>
        </p:nvSpPr>
        <p:spPr>
          <a:xfrm flipH="1">
            <a:off x="2091800" y="2108363"/>
            <a:ext cx="1365300" cy="387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Fira Sans Extra Condensed Medium"/>
                <a:ea typeface="Fira Sans Extra Condensed Medium"/>
                <a:cs typeface="Fira Sans Extra Condensed Medium"/>
                <a:sym typeface="Fira Sans Extra Condensed Medium"/>
              </a:rPr>
              <a:t>#1</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517" name="Google Shape;517;p56"/>
          <p:cNvSpPr txBox="1"/>
          <p:nvPr/>
        </p:nvSpPr>
        <p:spPr>
          <a:xfrm flipH="1">
            <a:off x="1861250" y="2404073"/>
            <a:ext cx="18264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Fira Sans Extra Condensed Light"/>
                <a:ea typeface="Fira Sans Extra Condensed Light"/>
                <a:cs typeface="Fira Sans Extra Condensed Light"/>
                <a:sym typeface="Fira Sans Extra Condensed Light"/>
              </a:rPr>
              <a:t>EUGENE WEE</a:t>
            </a:r>
            <a:endParaRPr sz="1200">
              <a:solidFill>
                <a:schemeClr val="dk2"/>
              </a:solidFill>
              <a:latin typeface="Fira Sans Extra Condensed Light"/>
              <a:ea typeface="Fira Sans Extra Condensed Light"/>
              <a:cs typeface="Fira Sans Extra Condensed Light"/>
              <a:sym typeface="Fira Sans Extra Condensed Light"/>
            </a:endParaRPr>
          </a:p>
        </p:txBody>
      </p:sp>
      <p:cxnSp>
        <p:nvCxnSpPr>
          <p:cNvPr id="518" name="Google Shape;518;p56"/>
          <p:cNvCxnSpPr/>
          <p:nvPr/>
        </p:nvCxnSpPr>
        <p:spPr>
          <a:xfrm>
            <a:off x="2289200" y="2459913"/>
            <a:ext cx="970500" cy="0"/>
          </a:xfrm>
          <a:prstGeom prst="straightConnector1">
            <a:avLst/>
          </a:prstGeom>
          <a:noFill/>
          <a:ln cap="flat" cmpd="sng" w="19050">
            <a:solidFill>
              <a:schemeClr val="dk2"/>
            </a:solidFill>
            <a:prstDash val="solid"/>
            <a:round/>
            <a:headEnd len="med" w="med" type="none"/>
            <a:tailEnd len="med" w="med" type="none"/>
          </a:ln>
        </p:spPr>
      </p:cxnSp>
      <p:grpSp>
        <p:nvGrpSpPr>
          <p:cNvPr id="519" name="Google Shape;519;p56"/>
          <p:cNvGrpSpPr/>
          <p:nvPr/>
        </p:nvGrpSpPr>
        <p:grpSpPr>
          <a:xfrm>
            <a:off x="4403411" y="1908610"/>
            <a:ext cx="337178" cy="336332"/>
            <a:chOff x="-57578225" y="1904075"/>
            <a:chExt cx="319025" cy="318225"/>
          </a:xfrm>
        </p:grpSpPr>
        <p:sp>
          <p:nvSpPr>
            <p:cNvPr id="520" name="Google Shape;520;p56"/>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6"/>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6"/>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6"/>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56"/>
          <p:cNvSpPr txBox="1"/>
          <p:nvPr/>
        </p:nvSpPr>
        <p:spPr>
          <a:xfrm>
            <a:off x="3960149" y="3429450"/>
            <a:ext cx="1223700" cy="657300"/>
          </a:xfrm>
          <a:prstGeom prst="rect">
            <a:avLst/>
          </a:prstGeom>
          <a:noFill/>
          <a:ln>
            <a:noFill/>
          </a:ln>
        </p:spPr>
        <p:txBody>
          <a:bodyPr anchorCtr="0" anchor="t" bIns="0" lIns="0" spcFirstLastPara="1" rIns="0" wrap="square" tIns="4775">
            <a:noAutofit/>
          </a:bodyPr>
          <a:lstStyle/>
          <a:p>
            <a:pPr indent="0" lvl="0" marL="0" marR="0" rtl="0" algn="ctr">
              <a:spcBef>
                <a:spcPts val="100"/>
              </a:spcBef>
              <a:spcAft>
                <a:spcPts val="0"/>
              </a:spcAft>
              <a:buNone/>
            </a:pPr>
            <a:r>
              <a:rPr lang="en-GB" sz="1100">
                <a:solidFill>
                  <a:schemeClr val="dk2"/>
                </a:solidFill>
                <a:latin typeface="Roboto Condensed Light"/>
                <a:ea typeface="Roboto Condensed Light"/>
                <a:cs typeface="Roboto Condensed Light"/>
                <a:sym typeface="Roboto Condensed Light"/>
              </a:rPr>
              <a:t>Hyperparameter tuning using GridSearchCV</a:t>
            </a:r>
            <a:endParaRPr sz="1100">
              <a:solidFill>
                <a:schemeClr val="dk2"/>
              </a:solidFill>
              <a:latin typeface="Roboto Condensed Light"/>
              <a:ea typeface="Roboto Condensed Light"/>
              <a:cs typeface="Roboto Condensed Light"/>
              <a:sym typeface="Roboto Condensed Light"/>
            </a:endParaRPr>
          </a:p>
        </p:txBody>
      </p:sp>
      <p:sp>
        <p:nvSpPr>
          <p:cNvPr id="525" name="Google Shape;525;p56"/>
          <p:cNvSpPr txBox="1"/>
          <p:nvPr/>
        </p:nvSpPr>
        <p:spPr>
          <a:xfrm>
            <a:off x="5757698" y="2821650"/>
            <a:ext cx="1223700" cy="6078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GB" sz="1100">
                <a:solidFill>
                  <a:schemeClr val="dk2"/>
                </a:solidFill>
                <a:latin typeface="Roboto Condensed Light"/>
                <a:ea typeface="Roboto Condensed Light"/>
                <a:cs typeface="Roboto Condensed Light"/>
                <a:sym typeface="Roboto Condensed Light"/>
              </a:rPr>
              <a:t>Ensembling of different models to obtain the aggregated result to improve model performance</a:t>
            </a:r>
            <a:endParaRPr sz="1100">
              <a:solidFill>
                <a:schemeClr val="dk2"/>
              </a:solidFill>
              <a:latin typeface="Roboto Condensed Light"/>
              <a:ea typeface="Roboto Condensed Light"/>
              <a:cs typeface="Roboto Condensed Light"/>
              <a:sym typeface="Roboto Condensed Light"/>
            </a:endParaRPr>
          </a:p>
        </p:txBody>
      </p:sp>
      <p:sp>
        <p:nvSpPr>
          <p:cNvPr id="526" name="Google Shape;526;p56"/>
          <p:cNvSpPr txBox="1"/>
          <p:nvPr/>
        </p:nvSpPr>
        <p:spPr>
          <a:xfrm>
            <a:off x="2162600" y="2919800"/>
            <a:ext cx="1223700" cy="6078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GB" sz="1100">
                <a:solidFill>
                  <a:schemeClr val="dk2"/>
                </a:solidFill>
                <a:latin typeface="Roboto Condensed Light"/>
                <a:ea typeface="Roboto Condensed Light"/>
                <a:cs typeface="Roboto Condensed Light"/>
                <a:sym typeface="Roboto Condensed Light"/>
              </a:rPr>
              <a:t>Using PCA to reduce dimensionality of the dataset to tackle curse of dimensionality</a:t>
            </a:r>
            <a:endParaRPr sz="1100">
              <a:solidFill>
                <a:schemeClr val="dk2"/>
              </a:solidFill>
              <a:latin typeface="Roboto Condensed Light"/>
              <a:ea typeface="Roboto Condensed Light"/>
              <a:cs typeface="Roboto Condensed Light"/>
              <a:sym typeface="Roboto Condensed Light"/>
            </a:endParaRPr>
          </a:p>
        </p:txBody>
      </p:sp>
      <p:grpSp>
        <p:nvGrpSpPr>
          <p:cNvPr id="527" name="Google Shape;527;p56"/>
          <p:cNvGrpSpPr/>
          <p:nvPr/>
        </p:nvGrpSpPr>
        <p:grpSpPr>
          <a:xfrm>
            <a:off x="2626686" y="1687835"/>
            <a:ext cx="295536" cy="336332"/>
            <a:chOff x="-56774050" y="1904075"/>
            <a:chExt cx="279625" cy="318225"/>
          </a:xfrm>
        </p:grpSpPr>
        <p:sp>
          <p:nvSpPr>
            <p:cNvPr id="528" name="Google Shape;528;p56"/>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6"/>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56"/>
          <p:cNvGrpSpPr/>
          <p:nvPr/>
        </p:nvGrpSpPr>
        <p:grpSpPr>
          <a:xfrm>
            <a:off x="6221579" y="1687377"/>
            <a:ext cx="297204" cy="337241"/>
            <a:chOff x="1044400" y="2917425"/>
            <a:chExt cx="248125" cy="281550"/>
          </a:xfrm>
        </p:grpSpPr>
        <p:sp>
          <p:nvSpPr>
            <p:cNvPr id="531" name="Google Shape;531;p56"/>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6"/>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6"/>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6"/>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dk2"/>
            </a:solidFill>
            <a:ln>
              <a:noFill/>
            </a:ln>
          </p:spPr>
        </p:sp>
        <p:sp>
          <p:nvSpPr>
            <p:cNvPr id="536" name="Google Shape;536;p56"/>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dk2"/>
            </a:solidFill>
            <a:ln>
              <a:noFill/>
            </a:ln>
          </p:spPr>
        </p:sp>
        <p:sp>
          <p:nvSpPr>
            <p:cNvPr id="537" name="Google Shape;537;p56"/>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dk2"/>
            </a:solidFill>
            <a:ln>
              <a:noFill/>
            </a:ln>
          </p:spPr>
        </p:sp>
        <p:sp>
          <p:nvSpPr>
            <p:cNvPr id="538" name="Google Shape;538;p56"/>
            <p:cNvSpPr/>
            <p:nvPr/>
          </p:nvSpPr>
          <p:spPr>
            <a:xfrm>
              <a:off x="1205975" y="2965750"/>
              <a:ext cx="21000" cy="1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6"/>
            <p:cNvSpPr/>
            <p:nvPr/>
          </p:nvSpPr>
          <p:spPr>
            <a:xfrm>
              <a:off x="1082225" y="2937250"/>
              <a:ext cx="11400" cy="2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83" name="Shape 183"/>
        <p:cNvGrpSpPr/>
        <p:nvPr/>
      </p:nvGrpSpPr>
      <p:grpSpPr>
        <a:xfrm>
          <a:off x="0" y="0"/>
          <a:ext cx="0" cy="0"/>
          <a:chOff x="0" y="0"/>
          <a:chExt cx="0" cy="0"/>
        </a:xfrm>
      </p:grpSpPr>
      <p:sp>
        <p:nvSpPr>
          <p:cNvPr id="184" name="Google Shape;184;p30"/>
          <p:cNvSpPr txBox="1"/>
          <p:nvPr>
            <p:ph idx="1" type="subTitle"/>
          </p:nvPr>
        </p:nvSpPr>
        <p:spPr>
          <a:xfrm>
            <a:off x="4758750" y="1603625"/>
            <a:ext cx="3956100" cy="198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latin typeface="Squada One"/>
                <a:ea typeface="Squada One"/>
                <a:cs typeface="Squada One"/>
                <a:sym typeface="Squada One"/>
              </a:rPr>
              <a:t>Phishing is a form of fraud in which the attacker </a:t>
            </a:r>
            <a:r>
              <a:rPr lang="en-GB" sz="2000">
                <a:solidFill>
                  <a:srgbClr val="FFD5D5"/>
                </a:solidFill>
                <a:latin typeface="Squada One"/>
                <a:ea typeface="Squada One"/>
                <a:cs typeface="Squada One"/>
                <a:sym typeface="Squada One"/>
              </a:rPr>
              <a:t>learns sensitive information</a:t>
            </a:r>
            <a:r>
              <a:rPr lang="en-GB" sz="2000">
                <a:latin typeface="Squada One"/>
                <a:ea typeface="Squada One"/>
                <a:cs typeface="Squada One"/>
                <a:sym typeface="Squada One"/>
              </a:rPr>
              <a:t> of users, by </a:t>
            </a:r>
            <a:r>
              <a:rPr lang="en-GB" sz="2000">
                <a:solidFill>
                  <a:srgbClr val="FFFFFF"/>
                </a:solidFill>
                <a:latin typeface="Squada One"/>
                <a:ea typeface="Squada One"/>
                <a:cs typeface="Squada One"/>
                <a:sym typeface="Squada One"/>
              </a:rPr>
              <a:t>masquerading as a r</a:t>
            </a:r>
            <a:r>
              <a:rPr lang="en-GB" sz="2000">
                <a:latin typeface="Squada One"/>
                <a:ea typeface="Squada One"/>
                <a:cs typeface="Squada One"/>
                <a:sym typeface="Squada One"/>
              </a:rPr>
              <a:t>eputable entity or person in email or other communication channels. </a:t>
            </a:r>
            <a:endParaRPr sz="2000">
              <a:latin typeface="Squada One"/>
              <a:ea typeface="Squada One"/>
              <a:cs typeface="Squada One"/>
              <a:sym typeface="Squada One"/>
            </a:endParaRPr>
          </a:p>
          <a:p>
            <a:pPr indent="0" lvl="0" marL="0" rtl="0" algn="l">
              <a:spcBef>
                <a:spcPts val="0"/>
              </a:spcBef>
              <a:spcAft>
                <a:spcPts val="0"/>
              </a:spcAft>
              <a:buNone/>
            </a:pPr>
            <a:r>
              <a:t/>
            </a:r>
            <a:endParaRPr sz="2000">
              <a:latin typeface="Squada One"/>
              <a:ea typeface="Squada One"/>
              <a:cs typeface="Squada One"/>
              <a:sym typeface="Squada One"/>
            </a:endParaRPr>
          </a:p>
          <a:p>
            <a:pPr indent="0" lvl="0" marL="0" rtl="0" algn="l">
              <a:spcBef>
                <a:spcPts val="0"/>
              </a:spcBef>
              <a:spcAft>
                <a:spcPts val="0"/>
              </a:spcAft>
              <a:buNone/>
            </a:pPr>
            <a:r>
              <a:rPr lang="en-GB" sz="2000">
                <a:latin typeface="Squada One"/>
                <a:ea typeface="Squada One"/>
                <a:cs typeface="Squada One"/>
                <a:sym typeface="Squada One"/>
              </a:rPr>
              <a:t>URL phishing can lead to </a:t>
            </a:r>
            <a:r>
              <a:rPr lang="en-GB" sz="2000">
                <a:solidFill>
                  <a:srgbClr val="FFD5D5"/>
                </a:solidFill>
                <a:latin typeface="Squada One"/>
                <a:ea typeface="Squada One"/>
                <a:cs typeface="Squada One"/>
                <a:sym typeface="Squada One"/>
              </a:rPr>
              <a:t>usernames, passwords, credit cards</a:t>
            </a:r>
            <a:r>
              <a:rPr lang="en-GB" sz="2000">
                <a:latin typeface="Squada One"/>
                <a:ea typeface="Squada One"/>
                <a:cs typeface="Squada One"/>
                <a:sym typeface="Squada One"/>
              </a:rPr>
              <a:t>, and other </a:t>
            </a:r>
            <a:r>
              <a:rPr lang="en-GB" sz="2000">
                <a:solidFill>
                  <a:srgbClr val="FFD5D5"/>
                </a:solidFill>
                <a:latin typeface="Squada One"/>
                <a:ea typeface="Squada One"/>
                <a:cs typeface="Squada One"/>
                <a:sym typeface="Squada One"/>
              </a:rPr>
              <a:t>personal information</a:t>
            </a:r>
            <a:r>
              <a:rPr lang="en-GB" sz="2000">
                <a:latin typeface="Squada One"/>
                <a:ea typeface="Squada One"/>
                <a:cs typeface="Squada One"/>
                <a:sym typeface="Squada One"/>
              </a:rPr>
              <a:t> being </a:t>
            </a:r>
            <a:r>
              <a:rPr lang="en-GB" sz="2000">
                <a:solidFill>
                  <a:srgbClr val="FFD5D5"/>
                </a:solidFill>
                <a:latin typeface="Squada One"/>
                <a:ea typeface="Squada One"/>
                <a:cs typeface="Squada One"/>
                <a:sym typeface="Squada One"/>
              </a:rPr>
              <a:t>stolen</a:t>
            </a:r>
            <a:r>
              <a:rPr b="1" lang="en-GB" sz="2000">
                <a:latin typeface="Squada One"/>
                <a:ea typeface="Squada One"/>
                <a:cs typeface="Squada One"/>
                <a:sym typeface="Squada One"/>
              </a:rPr>
              <a:t>.</a:t>
            </a:r>
            <a:r>
              <a:rPr lang="en-GB" sz="2000">
                <a:latin typeface="Squada One"/>
                <a:ea typeface="Squada One"/>
                <a:cs typeface="Squada One"/>
                <a:sym typeface="Squada One"/>
              </a:rPr>
              <a:t> </a:t>
            </a:r>
            <a:endParaRPr sz="2000">
              <a:latin typeface="Squada One"/>
              <a:ea typeface="Squada One"/>
              <a:cs typeface="Squada One"/>
              <a:sym typeface="Squada One"/>
            </a:endParaRPr>
          </a:p>
          <a:p>
            <a:pPr indent="0" lvl="0" marL="0" rtl="0" algn="l">
              <a:spcBef>
                <a:spcPts val="0"/>
              </a:spcBef>
              <a:spcAft>
                <a:spcPts val="0"/>
              </a:spcAft>
              <a:buNone/>
            </a:pPr>
            <a:r>
              <a:t/>
            </a:r>
            <a:endParaRPr sz="1500">
              <a:latin typeface="Squada One"/>
              <a:ea typeface="Squada One"/>
              <a:cs typeface="Squada One"/>
              <a:sym typeface="Squada One"/>
            </a:endParaRPr>
          </a:p>
        </p:txBody>
      </p:sp>
      <p:sp>
        <p:nvSpPr>
          <p:cNvPr id="185" name="Google Shape;185;p30"/>
          <p:cNvSpPr txBox="1"/>
          <p:nvPr>
            <p:ph type="ctrTitle"/>
          </p:nvPr>
        </p:nvSpPr>
        <p:spPr>
          <a:xfrm flipH="1">
            <a:off x="429150" y="1293125"/>
            <a:ext cx="3956100" cy="164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5000"/>
              <a:t>01</a:t>
            </a:r>
            <a:endParaRPr sz="5000"/>
          </a:p>
          <a:p>
            <a:pPr indent="0" lvl="0" marL="0" rtl="0" algn="r">
              <a:spcBef>
                <a:spcPts val="0"/>
              </a:spcBef>
              <a:spcAft>
                <a:spcPts val="0"/>
              </a:spcAft>
              <a:buNone/>
            </a:pPr>
            <a:r>
              <a:rPr lang="en-GB"/>
              <a:t>PROBLEM </a:t>
            </a:r>
            <a:endParaRPr/>
          </a:p>
          <a:p>
            <a:pPr indent="0" lvl="0" marL="0" rtl="0" algn="r">
              <a:spcBef>
                <a:spcPts val="0"/>
              </a:spcBef>
              <a:spcAft>
                <a:spcPts val="0"/>
              </a:spcAft>
              <a:buNone/>
            </a:pPr>
            <a:r>
              <a:rPr lang="en-GB"/>
              <a:t>STATEMENT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543" name="Shape 543"/>
        <p:cNvGrpSpPr/>
        <p:nvPr/>
      </p:nvGrpSpPr>
      <p:grpSpPr>
        <a:xfrm>
          <a:off x="0" y="0"/>
          <a:ext cx="0" cy="0"/>
          <a:chOff x="0" y="0"/>
          <a:chExt cx="0" cy="0"/>
        </a:xfrm>
      </p:grpSpPr>
      <p:sp>
        <p:nvSpPr>
          <p:cNvPr id="544" name="Google Shape;544;p57"/>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THANKS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548" name="Shape 548"/>
        <p:cNvGrpSpPr/>
        <p:nvPr/>
      </p:nvGrpSpPr>
      <p:grpSpPr>
        <a:xfrm>
          <a:off x="0" y="0"/>
          <a:ext cx="0" cy="0"/>
          <a:chOff x="0" y="0"/>
          <a:chExt cx="0" cy="0"/>
        </a:xfrm>
      </p:grpSpPr>
      <p:sp>
        <p:nvSpPr>
          <p:cNvPr id="549" name="Google Shape;549;p5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REFERENCES</a:t>
            </a:r>
            <a:endParaRPr/>
          </a:p>
        </p:txBody>
      </p:sp>
      <p:sp>
        <p:nvSpPr>
          <p:cNvPr id="550" name="Google Shape;550;p58"/>
          <p:cNvSpPr txBox="1"/>
          <p:nvPr>
            <p:ph idx="1" type="subTitle"/>
          </p:nvPr>
        </p:nvSpPr>
        <p:spPr>
          <a:xfrm>
            <a:off x="4837600" y="1329975"/>
            <a:ext cx="3870000" cy="2483400"/>
          </a:xfrm>
          <a:prstGeom prst="rect">
            <a:avLst/>
          </a:prstGeom>
        </p:spPr>
        <p:txBody>
          <a:bodyPr anchorCtr="0" anchor="ctr" bIns="91425" lIns="91425" spcFirstLastPara="1" rIns="91425" wrap="square" tIns="91425">
            <a:noAutofit/>
          </a:bodyPr>
          <a:lstStyle/>
          <a:p>
            <a:pPr indent="-203200" lvl="0" marL="241300" rtl="0" algn="l">
              <a:lnSpc>
                <a:spcPct val="115000"/>
              </a:lnSpc>
              <a:spcBef>
                <a:spcPts val="300"/>
              </a:spcBef>
              <a:spcAft>
                <a:spcPts val="0"/>
              </a:spcAft>
              <a:buClr>
                <a:schemeClr val="dk2"/>
              </a:buClr>
              <a:buSzPts val="1200"/>
              <a:buFont typeface="Roboto Condensed Light"/>
              <a:buChar char="◂"/>
            </a:pPr>
            <a:r>
              <a:rPr lang="en-GB"/>
              <a:t>KAGGLE DATASET: </a:t>
            </a:r>
            <a:r>
              <a:rPr lang="en-GB" u="sng">
                <a:solidFill>
                  <a:schemeClr val="hlink"/>
                </a:solidFill>
                <a:hlinkClick r:id="rId3"/>
              </a:rPr>
              <a:t>https://www.kaggle.com/shashwatwork/web-page-phishing-detection-dataset?select=dataset_phishing.csv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554" name="Shape 554"/>
        <p:cNvGrpSpPr/>
        <p:nvPr/>
      </p:nvGrpSpPr>
      <p:grpSpPr>
        <a:xfrm>
          <a:off x="0" y="0"/>
          <a:ext cx="0" cy="0"/>
          <a:chOff x="0" y="0"/>
          <a:chExt cx="0" cy="0"/>
        </a:xfrm>
      </p:grpSpPr>
      <p:sp>
        <p:nvSpPr>
          <p:cNvPr id="555" name="Google Shape;555;p59"/>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CREDITS</a:t>
            </a:r>
            <a:endParaRPr/>
          </a:p>
        </p:txBody>
      </p:sp>
      <p:sp>
        <p:nvSpPr>
          <p:cNvPr id="556" name="Google Shape;556;p59"/>
          <p:cNvSpPr txBox="1"/>
          <p:nvPr>
            <p:ph idx="1" type="subTitle"/>
          </p:nvPr>
        </p:nvSpPr>
        <p:spPr>
          <a:xfrm>
            <a:off x="4837600" y="1329975"/>
            <a:ext cx="3576600" cy="2483400"/>
          </a:xfrm>
          <a:prstGeom prst="rect">
            <a:avLst/>
          </a:prstGeom>
        </p:spPr>
        <p:txBody>
          <a:bodyPr anchorCtr="0" anchor="ctr"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GB"/>
              <a:t>This is where you give credit to the ones who are part of this project.</a:t>
            </a:r>
            <a:endParaRPr/>
          </a:p>
          <a:p>
            <a:pPr indent="0" lvl="0" marL="0" rtl="0" algn="l">
              <a:spcBef>
                <a:spcPts val="300"/>
              </a:spcBef>
              <a:spcAft>
                <a:spcPts val="0"/>
              </a:spcAft>
              <a:buClr>
                <a:schemeClr val="dk1"/>
              </a:buClr>
              <a:buSzPts val="1100"/>
              <a:buFont typeface="Arial"/>
              <a:buNone/>
            </a:pPr>
            <a:r>
              <a:rPr lang="en-GB"/>
              <a:t>Did you like the resources on this template? Get them for free at our other websites.</a:t>
            </a:r>
            <a:endParaRPr/>
          </a:p>
          <a:p>
            <a:pPr indent="-203200" lvl="0" marL="241300" rtl="0" algn="l">
              <a:lnSpc>
                <a:spcPct val="115000"/>
              </a:lnSpc>
              <a:spcBef>
                <a:spcPts val="300"/>
              </a:spcBef>
              <a:spcAft>
                <a:spcPts val="0"/>
              </a:spcAft>
              <a:buClr>
                <a:schemeClr val="dk2"/>
              </a:buClr>
              <a:buSzPts val="1200"/>
              <a:buFont typeface="Roboto Condensed Light"/>
              <a:buChar char="◂"/>
            </a:pPr>
            <a:r>
              <a:rPr lang="en-GB"/>
              <a:t>Presentation template by </a:t>
            </a:r>
            <a:r>
              <a:rPr lang="en-GB">
                <a:highlight>
                  <a:schemeClr val="dk1"/>
                </a:highlight>
                <a:uFill>
                  <a:noFill/>
                </a:uFill>
                <a:hlinkClick r:id="rId3"/>
              </a:rPr>
              <a:t>Slidesgo</a:t>
            </a:r>
            <a:endParaRPr>
              <a:highlight>
                <a:schemeClr val="dk1"/>
              </a:highlight>
            </a:endParaRPr>
          </a:p>
          <a:p>
            <a:pPr indent="-203200" lvl="0" marL="241300" rtl="0" algn="l">
              <a:lnSpc>
                <a:spcPct val="115000"/>
              </a:lnSpc>
              <a:spcBef>
                <a:spcPts val="0"/>
              </a:spcBef>
              <a:spcAft>
                <a:spcPts val="0"/>
              </a:spcAft>
              <a:buClr>
                <a:schemeClr val="dk2"/>
              </a:buClr>
              <a:buSzPts val="1200"/>
              <a:buFont typeface="Roboto Condensed Light"/>
              <a:buChar char="◂"/>
            </a:pPr>
            <a:r>
              <a:rPr lang="en-GB"/>
              <a:t>Icons by </a:t>
            </a:r>
            <a:r>
              <a:rPr lang="en-GB">
                <a:highlight>
                  <a:schemeClr val="dk1"/>
                </a:highlight>
                <a:uFill>
                  <a:noFill/>
                </a:uFill>
                <a:hlinkClick r:id="rId4"/>
              </a:rPr>
              <a:t>Flaticon</a:t>
            </a:r>
            <a:endParaRPr>
              <a:highlight>
                <a:schemeClr val="dk1"/>
              </a:highlight>
            </a:endParaRPr>
          </a:p>
          <a:p>
            <a:pPr indent="-203200" lvl="0" marL="241300" rtl="0" algn="l">
              <a:lnSpc>
                <a:spcPct val="115000"/>
              </a:lnSpc>
              <a:spcBef>
                <a:spcPts val="0"/>
              </a:spcBef>
              <a:spcAft>
                <a:spcPts val="0"/>
              </a:spcAft>
              <a:buClr>
                <a:schemeClr val="dk2"/>
              </a:buClr>
              <a:buSzPts val="1200"/>
              <a:buFont typeface="Roboto Condensed Light"/>
              <a:buChar char="◂"/>
            </a:pPr>
            <a:r>
              <a:rPr lang="en-GB"/>
              <a:t>Infographics by </a:t>
            </a:r>
            <a:r>
              <a:rPr lang="en-GB">
                <a:highlight>
                  <a:schemeClr val="dk1"/>
                </a:highlight>
                <a:uFill>
                  <a:noFill/>
                </a:uFill>
                <a:hlinkClick r:id="rId5"/>
              </a:rPr>
              <a:t>Freepik</a:t>
            </a:r>
            <a:endParaRPr>
              <a:highlight>
                <a:schemeClr val="dk1"/>
              </a:highlight>
            </a:endParaRPr>
          </a:p>
          <a:p>
            <a:pPr indent="-203200" lvl="0" marL="241300" rtl="0" algn="l">
              <a:lnSpc>
                <a:spcPct val="115000"/>
              </a:lnSpc>
              <a:spcBef>
                <a:spcPts val="0"/>
              </a:spcBef>
              <a:spcAft>
                <a:spcPts val="0"/>
              </a:spcAft>
              <a:buClr>
                <a:schemeClr val="dk2"/>
              </a:buClr>
              <a:buSzPts val="1200"/>
              <a:buFont typeface="Roboto Condensed Light"/>
              <a:buChar char="◂"/>
            </a:pPr>
            <a:r>
              <a:rPr lang="en-GB"/>
              <a:t>Images created by </a:t>
            </a:r>
            <a:r>
              <a:rPr lang="en-GB">
                <a:highlight>
                  <a:schemeClr val="dk1"/>
                </a:highlight>
              </a:rPr>
              <a:t>Freepik</a:t>
            </a:r>
            <a:endParaRPr>
              <a:highlight>
                <a:schemeClr val="dk1"/>
              </a:highlight>
            </a:endParaRPr>
          </a:p>
          <a:p>
            <a:pPr indent="-203200" lvl="0" marL="241300" rtl="0" algn="l">
              <a:lnSpc>
                <a:spcPct val="115000"/>
              </a:lnSpc>
              <a:spcBef>
                <a:spcPts val="0"/>
              </a:spcBef>
              <a:spcAft>
                <a:spcPts val="0"/>
              </a:spcAft>
              <a:buClr>
                <a:schemeClr val="dk2"/>
              </a:buClr>
              <a:buSzPts val="1200"/>
              <a:buFont typeface="Roboto Condensed Light"/>
              <a:buChar char="◂"/>
            </a:pPr>
            <a:r>
              <a:rPr lang="en-GB"/>
              <a:t>Author introduction slide photo created by Freepik</a:t>
            </a:r>
            <a:endParaRPr/>
          </a:p>
          <a:p>
            <a:pPr indent="-203200" lvl="0" marL="241300" rtl="0" algn="l">
              <a:lnSpc>
                <a:spcPct val="115000"/>
              </a:lnSpc>
              <a:spcBef>
                <a:spcPts val="0"/>
              </a:spcBef>
              <a:spcAft>
                <a:spcPts val="0"/>
              </a:spcAft>
              <a:buClr>
                <a:schemeClr val="dk2"/>
              </a:buClr>
              <a:buSzPts val="1200"/>
              <a:buFont typeface="Roboto Condensed Light"/>
              <a:buChar char="◂"/>
            </a:pPr>
            <a:r>
              <a:rPr lang="en-GB"/>
              <a:t>Text &amp; Image slide photo created by Freepik.com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89" name="Shape 189"/>
        <p:cNvGrpSpPr/>
        <p:nvPr/>
      </p:nvGrpSpPr>
      <p:grpSpPr>
        <a:xfrm>
          <a:off x="0" y="0"/>
          <a:ext cx="0" cy="0"/>
          <a:chOff x="0" y="0"/>
          <a:chExt cx="0" cy="0"/>
        </a:xfrm>
      </p:grpSpPr>
      <p:sp>
        <p:nvSpPr>
          <p:cNvPr id="190" name="Google Shape;190;p3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PROBLEM</a:t>
            </a:r>
            <a:endParaRPr/>
          </a:p>
        </p:txBody>
      </p:sp>
      <p:sp>
        <p:nvSpPr>
          <p:cNvPr id="191" name="Google Shape;191;p31"/>
          <p:cNvSpPr txBox="1"/>
          <p:nvPr>
            <p:ph idx="1" type="subTitle"/>
          </p:nvPr>
        </p:nvSpPr>
        <p:spPr>
          <a:xfrm>
            <a:off x="2533500" y="2571750"/>
            <a:ext cx="4077000" cy="10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Squada One"/>
                <a:ea typeface="Squada One"/>
                <a:cs typeface="Squada One"/>
                <a:sym typeface="Squada One"/>
              </a:rPr>
              <a:t>T</a:t>
            </a:r>
            <a:r>
              <a:rPr lang="en-GB" sz="2000">
                <a:latin typeface="Squada One"/>
                <a:ea typeface="Squada One"/>
                <a:cs typeface="Squada One"/>
                <a:sym typeface="Squada One"/>
              </a:rPr>
              <a:t>he number of phishing scams in Singapore jumped from </a:t>
            </a:r>
            <a:r>
              <a:rPr b="1" lang="en-GB" sz="2800">
                <a:solidFill>
                  <a:srgbClr val="FFD5D5"/>
                </a:solidFill>
                <a:latin typeface="Squada One"/>
                <a:ea typeface="Squada One"/>
                <a:cs typeface="Squada One"/>
                <a:sym typeface="Squada One"/>
              </a:rPr>
              <a:t>16</a:t>
            </a:r>
            <a:r>
              <a:rPr lang="en-GB" sz="2000">
                <a:latin typeface="Squada One"/>
                <a:ea typeface="Squada One"/>
                <a:cs typeface="Squada One"/>
                <a:sym typeface="Squada One"/>
              </a:rPr>
              <a:t> cases in 2017 to </a:t>
            </a:r>
            <a:r>
              <a:rPr b="1" lang="en-GB" sz="2800">
                <a:solidFill>
                  <a:srgbClr val="FFD5D5"/>
                </a:solidFill>
                <a:latin typeface="Squada One"/>
                <a:ea typeface="Squada One"/>
                <a:cs typeface="Squada One"/>
                <a:sym typeface="Squada One"/>
              </a:rPr>
              <a:t>5,020</a:t>
            </a:r>
            <a:r>
              <a:rPr lang="en-GB" sz="2000">
                <a:latin typeface="Squada One"/>
                <a:ea typeface="Squada One"/>
                <a:cs typeface="Squada One"/>
                <a:sym typeface="Squada One"/>
              </a:rPr>
              <a:t> in 2022. </a:t>
            </a:r>
            <a:endParaRPr sz="2000">
              <a:latin typeface="Squada One"/>
              <a:ea typeface="Squada One"/>
              <a:cs typeface="Squada One"/>
              <a:sym typeface="Squada One"/>
            </a:endParaRPr>
          </a:p>
        </p:txBody>
      </p:sp>
      <p:pic>
        <p:nvPicPr>
          <p:cNvPr id="192" name="Google Shape;192;p31"/>
          <p:cNvPicPr preferRelativeResize="0"/>
          <p:nvPr/>
        </p:nvPicPr>
        <p:blipFill>
          <a:blip r:embed="rId3">
            <a:alphaModFix/>
          </a:blip>
          <a:stretch>
            <a:fillRect/>
          </a:stretch>
        </p:blipFill>
        <p:spPr>
          <a:xfrm>
            <a:off x="5572050" y="1888874"/>
            <a:ext cx="595651" cy="59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96" name="Shape 196"/>
        <p:cNvGrpSpPr/>
        <p:nvPr/>
      </p:nvGrpSpPr>
      <p:grpSpPr>
        <a:xfrm>
          <a:off x="0" y="0"/>
          <a:ext cx="0" cy="0"/>
          <a:chOff x="0" y="0"/>
          <a:chExt cx="0" cy="0"/>
        </a:xfrm>
      </p:grpSpPr>
      <p:sp>
        <p:nvSpPr>
          <p:cNvPr id="197" name="Google Shape;197;p32"/>
          <p:cNvSpPr txBox="1"/>
          <p:nvPr/>
        </p:nvSpPr>
        <p:spPr>
          <a:xfrm>
            <a:off x="405525" y="2497800"/>
            <a:ext cx="2949900" cy="376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2000">
                <a:solidFill>
                  <a:schemeClr val="dk2"/>
                </a:solidFill>
                <a:latin typeface="Squada One"/>
                <a:ea typeface="Squada One"/>
                <a:cs typeface="Squada One"/>
                <a:sym typeface="Squada One"/>
              </a:rPr>
              <a:t>PHISHING URL DETECTION</a:t>
            </a:r>
            <a:endParaRPr sz="2000">
              <a:solidFill>
                <a:schemeClr val="dk2"/>
              </a:solidFill>
              <a:latin typeface="Squada One"/>
              <a:ea typeface="Squada One"/>
              <a:cs typeface="Squada One"/>
              <a:sym typeface="Squada One"/>
            </a:endParaRPr>
          </a:p>
        </p:txBody>
      </p:sp>
      <p:sp>
        <p:nvSpPr>
          <p:cNvPr id="198" name="Google Shape;198;p32"/>
          <p:cNvSpPr txBox="1"/>
          <p:nvPr>
            <p:ph type="ctrTitle"/>
          </p:nvPr>
        </p:nvSpPr>
        <p:spPr>
          <a:xfrm flipH="1">
            <a:off x="3309475" y="1031500"/>
            <a:ext cx="1998300" cy="166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OUR GOAL </a:t>
            </a:r>
            <a:endParaRPr/>
          </a:p>
        </p:txBody>
      </p:sp>
      <p:sp>
        <p:nvSpPr>
          <p:cNvPr id="199" name="Google Shape;199;p32"/>
          <p:cNvSpPr txBox="1"/>
          <p:nvPr>
            <p:ph idx="1" type="subTitle"/>
          </p:nvPr>
        </p:nvSpPr>
        <p:spPr>
          <a:xfrm>
            <a:off x="702700" y="2937350"/>
            <a:ext cx="4702200" cy="17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Squada One"/>
                <a:ea typeface="Squada One"/>
                <a:cs typeface="Squada One"/>
                <a:sym typeface="Squada One"/>
              </a:rPr>
              <a:t>We a</a:t>
            </a:r>
            <a:r>
              <a:rPr lang="en-GB" sz="1700">
                <a:latin typeface="Squada One"/>
                <a:ea typeface="Squada One"/>
                <a:cs typeface="Squada One"/>
                <a:sym typeface="Squada One"/>
              </a:rPr>
              <a:t>im to identify important features of phishing URLs and with this information, create a </a:t>
            </a:r>
            <a:r>
              <a:rPr lang="en-GB" sz="1700">
                <a:solidFill>
                  <a:srgbClr val="FFD5D5"/>
                </a:solidFill>
                <a:latin typeface="Squada One"/>
                <a:ea typeface="Squada One"/>
                <a:cs typeface="Squada One"/>
                <a:sym typeface="Squada One"/>
              </a:rPr>
              <a:t>Machine Learning model </a:t>
            </a:r>
            <a:r>
              <a:rPr lang="en-GB" sz="1700">
                <a:latin typeface="Squada One"/>
                <a:ea typeface="Squada One"/>
                <a:cs typeface="Squada One"/>
                <a:sym typeface="Squada One"/>
              </a:rPr>
              <a:t>to detect phishing URLs. </a:t>
            </a:r>
            <a:endParaRPr sz="1700">
              <a:latin typeface="Squada One"/>
              <a:ea typeface="Squada One"/>
              <a:cs typeface="Squada One"/>
              <a:sym typeface="Squada One"/>
            </a:endParaRPr>
          </a:p>
          <a:p>
            <a:pPr indent="0" lvl="0" marL="0" rtl="0" algn="l">
              <a:spcBef>
                <a:spcPts val="0"/>
              </a:spcBef>
              <a:spcAft>
                <a:spcPts val="0"/>
              </a:spcAft>
              <a:buNone/>
            </a:pPr>
            <a:r>
              <a:t/>
            </a:r>
            <a:endParaRPr/>
          </a:p>
        </p:txBody>
      </p:sp>
      <p:pic>
        <p:nvPicPr>
          <p:cNvPr id="200" name="Google Shape;200;p32"/>
          <p:cNvPicPr preferRelativeResize="0"/>
          <p:nvPr/>
        </p:nvPicPr>
        <p:blipFill rotWithShape="1">
          <a:blip r:embed="rId3">
            <a:alphaModFix/>
          </a:blip>
          <a:srcRect b="9874" l="9632" r="8110" t="12189"/>
          <a:stretch/>
        </p:blipFill>
        <p:spPr>
          <a:xfrm>
            <a:off x="1302375" y="1292950"/>
            <a:ext cx="1156200" cy="11418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04" name="Shape 204"/>
        <p:cNvGrpSpPr/>
        <p:nvPr/>
      </p:nvGrpSpPr>
      <p:grpSpPr>
        <a:xfrm>
          <a:off x="0" y="0"/>
          <a:ext cx="0" cy="0"/>
          <a:chOff x="0" y="0"/>
          <a:chExt cx="0" cy="0"/>
        </a:xfrm>
      </p:grpSpPr>
      <p:sp>
        <p:nvSpPr>
          <p:cNvPr id="205" name="Google Shape;205;p33"/>
          <p:cNvSpPr txBox="1"/>
          <p:nvPr>
            <p:ph type="ctrTitle"/>
          </p:nvPr>
        </p:nvSpPr>
        <p:spPr>
          <a:xfrm>
            <a:off x="1157400" y="164807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t>02</a:t>
            </a:r>
            <a:endParaRPr sz="6000"/>
          </a:p>
        </p:txBody>
      </p:sp>
      <p:sp>
        <p:nvSpPr>
          <p:cNvPr id="206" name="Google Shape;206;p33"/>
          <p:cNvSpPr txBox="1"/>
          <p:nvPr>
            <p:ph idx="1" type="subTitle"/>
          </p:nvPr>
        </p:nvSpPr>
        <p:spPr>
          <a:xfrm>
            <a:off x="2309425" y="2474550"/>
            <a:ext cx="4473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Squada One"/>
                <a:ea typeface="Squada One"/>
                <a:cs typeface="Squada One"/>
                <a:sym typeface="Squada One"/>
              </a:rPr>
              <a:t>DATA PREPARATION </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10" name="Shape 210"/>
        <p:cNvGrpSpPr/>
        <p:nvPr/>
      </p:nvGrpSpPr>
      <p:grpSpPr>
        <a:xfrm>
          <a:off x="0" y="0"/>
          <a:ext cx="0" cy="0"/>
          <a:chOff x="0" y="0"/>
          <a:chExt cx="0" cy="0"/>
        </a:xfrm>
      </p:grpSpPr>
      <p:sp>
        <p:nvSpPr>
          <p:cNvPr id="211" name="Google Shape;211;p34"/>
          <p:cNvSpPr txBox="1"/>
          <p:nvPr>
            <p:ph type="ctrTitle"/>
          </p:nvPr>
        </p:nvSpPr>
        <p:spPr>
          <a:xfrm flipH="1">
            <a:off x="4721600" y="507400"/>
            <a:ext cx="3673200" cy="136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RAW </a:t>
            </a:r>
            <a:r>
              <a:rPr lang="en-GB"/>
              <a:t>DATA </a:t>
            </a:r>
            <a:endParaRPr/>
          </a:p>
        </p:txBody>
      </p:sp>
      <p:pic>
        <p:nvPicPr>
          <p:cNvPr id="212" name="Google Shape;212;p34"/>
          <p:cNvPicPr preferRelativeResize="0"/>
          <p:nvPr/>
        </p:nvPicPr>
        <p:blipFill>
          <a:blip r:embed="rId3">
            <a:alphaModFix/>
          </a:blip>
          <a:stretch>
            <a:fillRect/>
          </a:stretch>
        </p:blipFill>
        <p:spPr>
          <a:xfrm>
            <a:off x="566750" y="507400"/>
            <a:ext cx="5648775" cy="1198450"/>
          </a:xfrm>
          <a:prstGeom prst="rect">
            <a:avLst/>
          </a:prstGeom>
          <a:noFill/>
          <a:ln>
            <a:noFill/>
          </a:ln>
        </p:spPr>
      </p:pic>
      <p:pic>
        <p:nvPicPr>
          <p:cNvPr id="213" name="Google Shape;213;p34"/>
          <p:cNvPicPr preferRelativeResize="0"/>
          <p:nvPr/>
        </p:nvPicPr>
        <p:blipFill>
          <a:blip r:embed="rId4">
            <a:alphaModFix/>
          </a:blip>
          <a:stretch>
            <a:fillRect/>
          </a:stretch>
        </p:blipFill>
        <p:spPr>
          <a:xfrm>
            <a:off x="5133250" y="1333075"/>
            <a:ext cx="965175" cy="372775"/>
          </a:xfrm>
          <a:prstGeom prst="rect">
            <a:avLst/>
          </a:prstGeom>
          <a:noFill/>
          <a:ln>
            <a:noFill/>
          </a:ln>
        </p:spPr>
      </p:pic>
      <p:sp>
        <p:nvSpPr>
          <p:cNvPr id="214" name="Google Shape;214;p34"/>
          <p:cNvSpPr txBox="1"/>
          <p:nvPr/>
        </p:nvSpPr>
        <p:spPr>
          <a:xfrm>
            <a:off x="566750" y="4531375"/>
            <a:ext cx="634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Squada One"/>
                <a:ea typeface="Squada One"/>
                <a:cs typeface="Squada One"/>
                <a:sym typeface="Squada One"/>
              </a:rPr>
              <a:t>Size of Dataset:</a:t>
            </a:r>
            <a:r>
              <a:rPr lang="en-GB">
                <a:solidFill>
                  <a:schemeClr val="dk2"/>
                </a:solidFill>
                <a:latin typeface="Squada One"/>
                <a:ea typeface="Squada One"/>
                <a:cs typeface="Squada One"/>
                <a:sym typeface="Squada One"/>
              </a:rPr>
              <a:t> </a:t>
            </a:r>
            <a:r>
              <a:rPr lang="en-GB" sz="2000">
                <a:solidFill>
                  <a:srgbClr val="FFD5D5"/>
                </a:solidFill>
                <a:latin typeface="Squada One"/>
                <a:ea typeface="Squada One"/>
                <a:cs typeface="Squada One"/>
                <a:sym typeface="Squada One"/>
              </a:rPr>
              <a:t>11430 URLs, 89 columns (with 87 features) </a:t>
            </a:r>
            <a:endParaRPr sz="2000">
              <a:solidFill>
                <a:srgbClr val="FFD5D5"/>
              </a:solidFill>
              <a:latin typeface="Squada One"/>
              <a:ea typeface="Squada One"/>
              <a:cs typeface="Squada One"/>
              <a:sym typeface="Squada One"/>
            </a:endParaRPr>
          </a:p>
        </p:txBody>
      </p:sp>
      <p:pic>
        <p:nvPicPr>
          <p:cNvPr id="215" name="Google Shape;215;p34"/>
          <p:cNvPicPr preferRelativeResize="0"/>
          <p:nvPr/>
        </p:nvPicPr>
        <p:blipFill>
          <a:blip r:embed="rId5">
            <a:alphaModFix/>
          </a:blip>
          <a:stretch>
            <a:fillRect/>
          </a:stretch>
        </p:blipFill>
        <p:spPr>
          <a:xfrm>
            <a:off x="566750" y="2105125"/>
            <a:ext cx="7468375" cy="2321850"/>
          </a:xfrm>
          <a:prstGeom prst="rect">
            <a:avLst/>
          </a:prstGeom>
          <a:noFill/>
          <a:ln>
            <a:noFill/>
          </a:ln>
        </p:spPr>
      </p:pic>
      <p:pic>
        <p:nvPicPr>
          <p:cNvPr id="216" name="Google Shape;216;p34"/>
          <p:cNvPicPr preferRelativeResize="0"/>
          <p:nvPr/>
        </p:nvPicPr>
        <p:blipFill rotWithShape="1">
          <a:blip r:embed="rId6">
            <a:alphaModFix/>
          </a:blip>
          <a:srcRect b="0" l="47301" r="0" t="0"/>
          <a:stretch/>
        </p:blipFill>
        <p:spPr>
          <a:xfrm>
            <a:off x="8375525" y="2105125"/>
            <a:ext cx="481800" cy="2321851"/>
          </a:xfrm>
          <a:prstGeom prst="rect">
            <a:avLst/>
          </a:prstGeom>
          <a:noFill/>
          <a:ln>
            <a:noFill/>
          </a:ln>
        </p:spPr>
      </p:pic>
      <p:sp>
        <p:nvSpPr>
          <p:cNvPr id="217" name="Google Shape;217;p34"/>
          <p:cNvSpPr/>
          <p:nvPr/>
        </p:nvSpPr>
        <p:spPr>
          <a:xfrm>
            <a:off x="8438250" y="2105125"/>
            <a:ext cx="481800" cy="255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nvSpPr>
        <p:spPr>
          <a:xfrm>
            <a:off x="8133875" y="4454425"/>
            <a:ext cx="965100" cy="64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rgbClr val="FFD5D5"/>
                </a:solidFill>
                <a:latin typeface="Squada One"/>
                <a:ea typeface="Squada One"/>
                <a:cs typeface="Squada One"/>
                <a:sym typeface="Squada One"/>
              </a:rPr>
              <a:t>Response Variable </a:t>
            </a:r>
            <a:endParaRPr sz="1500">
              <a:solidFill>
                <a:srgbClr val="FFD5D5"/>
              </a:solidFill>
              <a:latin typeface="Squada One"/>
              <a:ea typeface="Squada One"/>
              <a:cs typeface="Squada One"/>
              <a:sym typeface="Squada O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22" name="Shape 222"/>
        <p:cNvGrpSpPr/>
        <p:nvPr/>
      </p:nvGrpSpPr>
      <p:grpSpPr>
        <a:xfrm>
          <a:off x="0" y="0"/>
          <a:ext cx="0" cy="0"/>
          <a:chOff x="0" y="0"/>
          <a:chExt cx="0" cy="0"/>
        </a:xfrm>
      </p:grpSpPr>
      <p:sp>
        <p:nvSpPr>
          <p:cNvPr id="223" name="Google Shape;223;p35"/>
          <p:cNvSpPr txBox="1"/>
          <p:nvPr>
            <p:ph type="ctrTitle"/>
          </p:nvPr>
        </p:nvSpPr>
        <p:spPr>
          <a:xfrm flipH="1">
            <a:off x="2814200" y="507400"/>
            <a:ext cx="55806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PRELIMINARY </a:t>
            </a:r>
            <a:r>
              <a:rPr lang="en-GB"/>
              <a:t>EXPLORATORY DATA </a:t>
            </a:r>
            <a:endParaRPr/>
          </a:p>
          <a:p>
            <a:pPr indent="0" lvl="0" marL="0" rtl="0" algn="r">
              <a:spcBef>
                <a:spcPts val="0"/>
              </a:spcBef>
              <a:spcAft>
                <a:spcPts val="0"/>
              </a:spcAft>
              <a:buNone/>
            </a:pPr>
            <a:r>
              <a:rPr lang="en-GB"/>
              <a:t>ANALYSIS (EDA)</a:t>
            </a:r>
            <a:endParaRPr/>
          </a:p>
          <a:p>
            <a:pPr indent="0" lvl="0" marL="0" rtl="0" algn="r">
              <a:spcBef>
                <a:spcPts val="0"/>
              </a:spcBef>
              <a:spcAft>
                <a:spcPts val="0"/>
              </a:spcAft>
              <a:buNone/>
            </a:pPr>
            <a:r>
              <a:t/>
            </a:r>
            <a:endParaRPr/>
          </a:p>
        </p:txBody>
      </p:sp>
      <p:pic>
        <p:nvPicPr>
          <p:cNvPr id="224" name="Google Shape;224;p35"/>
          <p:cNvPicPr preferRelativeResize="0"/>
          <p:nvPr/>
        </p:nvPicPr>
        <p:blipFill rotWithShape="1">
          <a:blip r:embed="rId3">
            <a:alphaModFix/>
          </a:blip>
          <a:srcRect b="0" l="2780" r="0" t="18804"/>
          <a:stretch/>
        </p:blipFill>
        <p:spPr>
          <a:xfrm>
            <a:off x="5012425" y="2053300"/>
            <a:ext cx="3382375" cy="2306500"/>
          </a:xfrm>
          <a:prstGeom prst="rect">
            <a:avLst/>
          </a:prstGeom>
          <a:noFill/>
          <a:ln>
            <a:noFill/>
          </a:ln>
        </p:spPr>
      </p:pic>
      <p:pic>
        <p:nvPicPr>
          <p:cNvPr id="225" name="Google Shape;225;p35"/>
          <p:cNvPicPr preferRelativeResize="0"/>
          <p:nvPr/>
        </p:nvPicPr>
        <p:blipFill>
          <a:blip r:embed="rId4">
            <a:alphaModFix/>
          </a:blip>
          <a:stretch>
            <a:fillRect/>
          </a:stretch>
        </p:blipFill>
        <p:spPr>
          <a:xfrm>
            <a:off x="668875" y="2300232"/>
            <a:ext cx="4174900" cy="664440"/>
          </a:xfrm>
          <a:prstGeom prst="rect">
            <a:avLst/>
          </a:prstGeom>
          <a:noFill/>
          <a:ln>
            <a:noFill/>
          </a:ln>
        </p:spPr>
      </p:pic>
      <p:sp>
        <p:nvSpPr>
          <p:cNvPr id="226" name="Google Shape;226;p35"/>
          <p:cNvSpPr txBox="1"/>
          <p:nvPr/>
        </p:nvSpPr>
        <p:spPr>
          <a:xfrm>
            <a:off x="668925" y="3195025"/>
            <a:ext cx="4174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2"/>
                </a:solidFill>
                <a:latin typeface="Squada One"/>
                <a:ea typeface="Squada One"/>
                <a:cs typeface="Squada One"/>
                <a:sym typeface="Squada One"/>
              </a:rPr>
              <a:t>Phishing: </a:t>
            </a:r>
            <a:r>
              <a:rPr lang="en-GB" sz="3000">
                <a:solidFill>
                  <a:srgbClr val="FFD5D5"/>
                </a:solidFill>
                <a:latin typeface="Squada One"/>
                <a:ea typeface="Squada One"/>
                <a:cs typeface="Squada One"/>
                <a:sym typeface="Squada One"/>
              </a:rPr>
              <a:t>5715 </a:t>
            </a:r>
            <a:endParaRPr sz="3000">
              <a:solidFill>
                <a:srgbClr val="FFD5D5"/>
              </a:solidFill>
              <a:latin typeface="Squada One"/>
              <a:ea typeface="Squada One"/>
              <a:cs typeface="Squada One"/>
              <a:sym typeface="Squada One"/>
            </a:endParaRPr>
          </a:p>
          <a:p>
            <a:pPr indent="0" lvl="0" marL="0" rtl="0" algn="l">
              <a:spcBef>
                <a:spcPts val="0"/>
              </a:spcBef>
              <a:spcAft>
                <a:spcPts val="0"/>
              </a:spcAft>
              <a:buNone/>
            </a:pPr>
            <a:r>
              <a:rPr lang="en-GB" sz="2400">
                <a:solidFill>
                  <a:schemeClr val="dk2"/>
                </a:solidFill>
                <a:latin typeface="Squada One"/>
                <a:ea typeface="Squada One"/>
                <a:cs typeface="Squada One"/>
                <a:sym typeface="Squada One"/>
              </a:rPr>
              <a:t>Non Phishing: </a:t>
            </a:r>
            <a:r>
              <a:rPr lang="en-GB" sz="3000">
                <a:solidFill>
                  <a:srgbClr val="FFD5D5"/>
                </a:solidFill>
                <a:latin typeface="Squada One"/>
                <a:ea typeface="Squada One"/>
                <a:cs typeface="Squada One"/>
                <a:sym typeface="Squada One"/>
              </a:rPr>
              <a:t>5715</a:t>
            </a:r>
            <a:endParaRPr sz="3000">
              <a:solidFill>
                <a:srgbClr val="FFD5D5"/>
              </a:solidFill>
              <a:latin typeface="Squada One"/>
              <a:ea typeface="Squada One"/>
              <a:cs typeface="Squada One"/>
              <a:sym typeface="Squada One"/>
            </a:endParaRPr>
          </a:p>
        </p:txBody>
      </p:sp>
      <p:sp>
        <p:nvSpPr>
          <p:cNvPr id="227" name="Google Shape;227;p35"/>
          <p:cNvSpPr txBox="1"/>
          <p:nvPr/>
        </p:nvSpPr>
        <p:spPr>
          <a:xfrm>
            <a:off x="668875" y="43598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dk2"/>
                </a:solidFill>
                <a:latin typeface="Squada One"/>
                <a:ea typeface="Squada One"/>
                <a:cs typeface="Squada One"/>
                <a:sym typeface="Squada One"/>
              </a:rPr>
              <a:t>Balanced Dataset!</a:t>
            </a:r>
            <a:endParaRPr/>
          </a:p>
        </p:txBody>
      </p:sp>
      <p:sp>
        <p:nvSpPr>
          <p:cNvPr id="228" name="Google Shape;228;p35"/>
          <p:cNvSpPr txBox="1"/>
          <p:nvPr/>
        </p:nvSpPr>
        <p:spPr>
          <a:xfrm>
            <a:off x="4843783" y="4359800"/>
            <a:ext cx="3835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dk2"/>
                </a:solidFill>
                <a:latin typeface="Squada One"/>
                <a:ea typeface="Squada One"/>
                <a:cs typeface="Squada One"/>
                <a:sym typeface="Squada One"/>
              </a:rPr>
              <a:t>No. of Phishing &amp; Non Phishing URLs (Barplot)</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232" name="Shape 232"/>
        <p:cNvGrpSpPr/>
        <p:nvPr/>
      </p:nvGrpSpPr>
      <p:grpSpPr>
        <a:xfrm>
          <a:off x="0" y="0"/>
          <a:ext cx="0" cy="0"/>
          <a:chOff x="0" y="0"/>
          <a:chExt cx="0" cy="0"/>
        </a:xfrm>
      </p:grpSpPr>
      <p:sp>
        <p:nvSpPr>
          <p:cNvPr id="233" name="Google Shape;233;p36"/>
          <p:cNvSpPr txBox="1"/>
          <p:nvPr>
            <p:ph type="ctrTitle"/>
          </p:nvPr>
        </p:nvSpPr>
        <p:spPr>
          <a:xfrm flipH="1">
            <a:off x="2225925" y="415150"/>
            <a:ext cx="61458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DATA CLEANING </a:t>
            </a:r>
            <a:endParaRPr/>
          </a:p>
          <a:p>
            <a:pPr indent="0" lvl="0" marL="0" rtl="0" algn="r">
              <a:spcBef>
                <a:spcPts val="0"/>
              </a:spcBef>
              <a:spcAft>
                <a:spcPts val="0"/>
              </a:spcAft>
              <a:buNone/>
            </a:pPr>
            <a:r>
              <a:t/>
            </a:r>
            <a:endParaRPr/>
          </a:p>
        </p:txBody>
      </p:sp>
      <p:pic>
        <p:nvPicPr>
          <p:cNvPr id="234" name="Google Shape;234;p36"/>
          <p:cNvPicPr preferRelativeResize="0"/>
          <p:nvPr/>
        </p:nvPicPr>
        <p:blipFill>
          <a:blip r:embed="rId3">
            <a:alphaModFix/>
          </a:blip>
          <a:stretch>
            <a:fillRect/>
          </a:stretch>
        </p:blipFill>
        <p:spPr>
          <a:xfrm>
            <a:off x="160850" y="2856200"/>
            <a:ext cx="4970600" cy="585550"/>
          </a:xfrm>
          <a:prstGeom prst="rect">
            <a:avLst/>
          </a:prstGeom>
          <a:noFill/>
          <a:ln>
            <a:noFill/>
          </a:ln>
        </p:spPr>
      </p:pic>
      <p:pic>
        <p:nvPicPr>
          <p:cNvPr id="235" name="Google Shape;235;p36"/>
          <p:cNvPicPr preferRelativeResize="0"/>
          <p:nvPr/>
        </p:nvPicPr>
        <p:blipFill>
          <a:blip r:embed="rId4">
            <a:alphaModFix/>
          </a:blip>
          <a:stretch>
            <a:fillRect/>
          </a:stretch>
        </p:blipFill>
        <p:spPr>
          <a:xfrm>
            <a:off x="7439429" y="1281575"/>
            <a:ext cx="781221" cy="3355950"/>
          </a:xfrm>
          <a:prstGeom prst="rect">
            <a:avLst/>
          </a:prstGeom>
          <a:noFill/>
          <a:ln>
            <a:noFill/>
          </a:ln>
        </p:spPr>
      </p:pic>
      <p:pic>
        <p:nvPicPr>
          <p:cNvPr id="236" name="Google Shape;236;p36"/>
          <p:cNvPicPr preferRelativeResize="0"/>
          <p:nvPr/>
        </p:nvPicPr>
        <p:blipFill rotWithShape="1">
          <a:blip r:embed="rId5">
            <a:alphaModFix/>
          </a:blip>
          <a:srcRect b="0" l="47301" r="0" t="0"/>
          <a:stretch/>
        </p:blipFill>
        <p:spPr>
          <a:xfrm>
            <a:off x="5400150" y="1281575"/>
            <a:ext cx="742637" cy="3355950"/>
          </a:xfrm>
          <a:prstGeom prst="rect">
            <a:avLst/>
          </a:prstGeom>
          <a:noFill/>
          <a:ln>
            <a:noFill/>
          </a:ln>
        </p:spPr>
      </p:pic>
      <p:sp>
        <p:nvSpPr>
          <p:cNvPr id="237" name="Google Shape;237;p36"/>
          <p:cNvSpPr/>
          <p:nvPr/>
        </p:nvSpPr>
        <p:spPr>
          <a:xfrm>
            <a:off x="6516000" y="2619250"/>
            <a:ext cx="5502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5001963" y="1795350"/>
            <a:ext cx="1539000" cy="1552800"/>
          </a:xfrm>
          <a:prstGeom prst="mathMultiply">
            <a:avLst>
              <a:gd fmla="val 23520" name="adj1"/>
            </a:avLst>
          </a:prstGeom>
          <a:solidFill>
            <a:srgbClr val="AE3F4A">
              <a:alpha val="84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txBox="1"/>
          <p:nvPr/>
        </p:nvSpPr>
        <p:spPr>
          <a:xfrm>
            <a:off x="5127900" y="4637525"/>
            <a:ext cx="1311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2"/>
                </a:solidFill>
                <a:latin typeface="Squada One"/>
                <a:ea typeface="Squada One"/>
                <a:cs typeface="Squada One"/>
                <a:sym typeface="Squada One"/>
              </a:rPr>
              <a:t>Dropped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Startup by Slidesgo">
  <a:themeElements>
    <a:clrScheme name="Simple Light">
      <a:dk1>
        <a:srgbClr val="E5B2CA"/>
      </a:dk1>
      <a:lt1>
        <a:srgbClr val="613FB8"/>
      </a:lt1>
      <a:dk2>
        <a:srgbClr val="FFFFFF"/>
      </a:dk2>
      <a:lt2>
        <a:srgbClr val="EFEFEF"/>
      </a:lt2>
      <a:accent1>
        <a:srgbClr val="D9D9D9"/>
      </a:accent1>
      <a:accent2>
        <a:srgbClr val="CCCCCC"/>
      </a:accent2>
      <a:accent3>
        <a:srgbClr val="E5B2CA"/>
      </a:accent3>
      <a:accent4>
        <a:srgbClr val="613FB8"/>
      </a:accent4>
      <a:accent5>
        <a:srgbClr val="FFFFFF"/>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